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3"/>
  </p:notesMasterIdLst>
  <p:sldIdLst>
    <p:sldId id="256" r:id="rId2"/>
    <p:sldId id="257" r:id="rId3"/>
    <p:sldId id="259" r:id="rId4"/>
    <p:sldId id="261" r:id="rId5"/>
    <p:sldId id="269" r:id="rId6"/>
    <p:sldId id="270" r:id="rId7"/>
    <p:sldId id="271" r:id="rId8"/>
    <p:sldId id="272" r:id="rId9"/>
    <p:sldId id="273" r:id="rId10"/>
    <p:sldId id="274" r:id="rId11"/>
    <p:sldId id="265" r:id="rId12"/>
    <p:sldId id="279" r:id="rId13"/>
    <p:sldId id="281" r:id="rId14"/>
    <p:sldId id="285" r:id="rId15"/>
    <p:sldId id="267" r:id="rId16"/>
    <p:sldId id="286" r:id="rId17"/>
    <p:sldId id="283" r:id="rId18"/>
    <p:sldId id="287" r:id="rId19"/>
    <p:sldId id="262" r:id="rId20"/>
    <p:sldId id="288" r:id="rId21"/>
    <p:sldId id="280" r:id="rId22"/>
    <p:sldId id="266" r:id="rId23"/>
    <p:sldId id="282" r:id="rId24"/>
    <p:sldId id="264" r:id="rId25"/>
    <p:sldId id="268" r:id="rId26"/>
    <p:sldId id="284" r:id="rId27"/>
    <p:sldId id="263" r:id="rId28"/>
    <p:sldId id="278" r:id="rId29"/>
    <p:sldId id="276" r:id="rId30"/>
    <p:sldId id="275" r:id="rId31"/>
    <p:sldId id="277"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2" d="100"/>
          <a:sy n="82" d="100"/>
        </p:scale>
        <p:origin x="600" y="2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4.pn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0377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Use BLUE background with abstract ribbon design and subtle Olympic rings.</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76A85-CD82-5962-A1FD-98B78E222F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863467-1EB7-9079-F107-A844C5342E9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CBA595C-3542-335B-4226-14FC4D6DC5FA}"/>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C06C4B73-B8A9-E583-7B03-0A84933256FB}"/>
              </a:ext>
            </a:extLst>
          </p:cNvPr>
          <p:cNvSpPr>
            <a:spLocks noGrp="1"/>
          </p:cNvSpPr>
          <p:nvPr>
            <p:ph type="sldNum" sz="quarter" idx="5"/>
          </p:nvPr>
        </p:nvSpPr>
        <p:spPr/>
      </p:sp>
    </p:spTree>
    <p:extLst>
      <p:ext uri="{BB962C8B-B14F-4D97-AF65-F5344CB8AC3E}">
        <p14:creationId xmlns:p14="http://schemas.microsoft.com/office/powerpoint/2010/main" val="1359424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6D7EF-ABEA-B8DB-9FC5-563B7E98E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DE4482-A46F-4CA0-DCC1-5A1E3D87438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AF3083E-CE56-1FF7-F800-4FBD58208C82}"/>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3C5C853B-D963-D913-7EDD-784FB532FCD5}"/>
              </a:ext>
            </a:extLst>
          </p:cNvPr>
          <p:cNvSpPr>
            <a:spLocks noGrp="1"/>
          </p:cNvSpPr>
          <p:nvPr>
            <p:ph type="sldNum" sz="quarter" idx="5"/>
          </p:nvPr>
        </p:nvSpPr>
        <p:spPr/>
      </p:sp>
    </p:spTree>
    <p:extLst>
      <p:ext uri="{BB962C8B-B14F-4D97-AF65-F5344CB8AC3E}">
        <p14:creationId xmlns:p14="http://schemas.microsoft.com/office/powerpoint/2010/main" val="29898761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E55E9-0C78-C645-FDFC-9FA8A73336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EBEEAF-4FA8-3F2F-3F33-4519880C99C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03F8CF2A-60C0-84C2-A178-C8B0C7CA3CE8}"/>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169F2AAC-9FEF-CA5C-FC9B-BA32F10AE490}"/>
              </a:ext>
            </a:extLst>
          </p:cNvPr>
          <p:cNvSpPr>
            <a:spLocks noGrp="1"/>
          </p:cNvSpPr>
          <p:nvPr>
            <p:ph type="sldNum" sz="quarter" idx="5"/>
          </p:nvPr>
        </p:nvSpPr>
        <p:spPr/>
      </p:sp>
    </p:spTree>
    <p:extLst>
      <p:ext uri="{BB962C8B-B14F-4D97-AF65-F5344CB8AC3E}">
        <p14:creationId xmlns:p14="http://schemas.microsoft.com/office/powerpoint/2010/main" val="36000576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2FFE0-80E0-1FC6-56B1-C8312AF729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982164-FC70-A527-68BD-10A9BFB7CB8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73B6093-3D8A-8FDB-D14C-A2E46496C654}"/>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97D13FCB-EBBD-250E-4EE7-1DBD181DA53E}"/>
              </a:ext>
            </a:extLst>
          </p:cNvPr>
          <p:cNvSpPr>
            <a:spLocks noGrp="1"/>
          </p:cNvSpPr>
          <p:nvPr>
            <p:ph type="sldNum" sz="quarter" idx="5"/>
          </p:nvPr>
        </p:nvSpPr>
        <p:spPr/>
      </p:sp>
    </p:spTree>
    <p:extLst>
      <p:ext uri="{BB962C8B-B14F-4D97-AF65-F5344CB8AC3E}">
        <p14:creationId xmlns:p14="http://schemas.microsoft.com/office/powerpoint/2010/main" val="3551895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9E59A-D74D-93EF-14F2-84BB86B15B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9C96B5-5B1F-A62E-D37A-1537A0906194}"/>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904C659-1621-0D5E-8DFD-BE4762D1B75E}"/>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E0CFFADF-3B71-FC90-A51A-E95ABB80327F}"/>
              </a:ext>
            </a:extLst>
          </p:cNvPr>
          <p:cNvSpPr>
            <a:spLocks noGrp="1"/>
          </p:cNvSpPr>
          <p:nvPr>
            <p:ph type="sldNum" sz="quarter" idx="5"/>
          </p:nvPr>
        </p:nvSpPr>
        <p:spPr/>
      </p:sp>
    </p:spTree>
    <p:extLst>
      <p:ext uri="{BB962C8B-B14F-4D97-AF65-F5344CB8AC3E}">
        <p14:creationId xmlns:p14="http://schemas.microsoft.com/office/powerpoint/2010/main" val="1309179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2522D4-F382-3C32-005A-F58847BD30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4613EA-2F54-8F20-4637-ECD18A02BFE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7B4C8523-4766-1AA7-01DC-8F2065C1BB05}"/>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5820905C-AA18-F7BF-66DC-30D62BE0D29D}"/>
              </a:ext>
            </a:extLst>
          </p:cNvPr>
          <p:cNvSpPr>
            <a:spLocks noGrp="1"/>
          </p:cNvSpPr>
          <p:nvPr>
            <p:ph type="sldNum" sz="quarter" idx="5"/>
          </p:nvPr>
        </p:nvSpPr>
        <p:spPr/>
      </p:sp>
    </p:spTree>
    <p:extLst>
      <p:ext uri="{BB962C8B-B14F-4D97-AF65-F5344CB8AC3E}">
        <p14:creationId xmlns:p14="http://schemas.microsoft.com/office/powerpoint/2010/main" val="1806963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666E6-8A70-D535-5CFC-C8E890F306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48C079-A5E5-4A70-7089-7360797DF30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00547EC-E990-BEC5-F298-577759A26D4F}"/>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63BA9350-3614-8BE9-89E7-E57409A2DB48}"/>
              </a:ext>
            </a:extLst>
          </p:cNvPr>
          <p:cNvSpPr>
            <a:spLocks noGrp="1"/>
          </p:cNvSpPr>
          <p:nvPr>
            <p:ph type="sldNum" sz="quarter" idx="5"/>
          </p:nvPr>
        </p:nvSpPr>
        <p:spPr/>
      </p:sp>
    </p:spTree>
    <p:extLst>
      <p:ext uri="{BB962C8B-B14F-4D97-AF65-F5344CB8AC3E}">
        <p14:creationId xmlns:p14="http://schemas.microsoft.com/office/powerpoint/2010/main" val="30820873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08990B-1B31-14FD-0F34-FD339E8936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DD41BE-4C8E-23E9-EE37-0849B916B38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B6459346-8C9A-A939-6DD8-0CDC177E3D23}"/>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EFDBECAA-DB60-E8AC-79B9-C3DA742BD741}"/>
              </a:ext>
            </a:extLst>
          </p:cNvPr>
          <p:cNvSpPr>
            <a:spLocks noGrp="1"/>
          </p:cNvSpPr>
          <p:nvPr>
            <p:ph type="sldNum" sz="quarter" idx="5"/>
          </p:nvPr>
        </p:nvSpPr>
        <p:spPr/>
      </p:sp>
    </p:spTree>
    <p:extLst>
      <p:ext uri="{BB962C8B-B14F-4D97-AF65-F5344CB8AC3E}">
        <p14:creationId xmlns:p14="http://schemas.microsoft.com/office/powerpoint/2010/main" val="37675121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B5F42F-016D-CC2F-E1AD-FEB258460A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F4F407-527A-1EB2-F6FB-853ABE42B37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554A1D7-8744-AF81-53B3-366493E15425}"/>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77F1FF4D-CAB8-8ED5-36FB-2AFE577EFCC4}"/>
              </a:ext>
            </a:extLst>
          </p:cNvPr>
          <p:cNvSpPr>
            <a:spLocks noGrp="1"/>
          </p:cNvSpPr>
          <p:nvPr>
            <p:ph type="sldNum" sz="quarter" idx="5"/>
          </p:nvPr>
        </p:nvSpPr>
        <p:spPr/>
      </p:sp>
    </p:spTree>
    <p:extLst>
      <p:ext uri="{BB962C8B-B14F-4D97-AF65-F5344CB8AC3E}">
        <p14:creationId xmlns:p14="http://schemas.microsoft.com/office/powerpoint/2010/main" val="33732300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48995-8E30-E069-89D5-7A0234313D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03CF13-1B0C-73F0-DE63-ED1AE0818387}"/>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A020079E-60A9-57B6-4A1A-46625939100D}"/>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DD951BD9-8EA8-17E3-0188-EC8D1D6A324A}"/>
              </a:ext>
            </a:extLst>
          </p:cNvPr>
          <p:cNvSpPr>
            <a:spLocks noGrp="1"/>
          </p:cNvSpPr>
          <p:nvPr>
            <p:ph type="sldNum" sz="quarter" idx="5"/>
          </p:nvPr>
        </p:nvSpPr>
        <p:spPr/>
      </p:sp>
    </p:spTree>
    <p:extLst>
      <p:ext uri="{BB962C8B-B14F-4D97-AF65-F5344CB8AC3E}">
        <p14:creationId xmlns:p14="http://schemas.microsoft.com/office/powerpoint/2010/main" val="3685823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Use YELLOW abstract background with soft gradient and Olympic ring overlay.</a:t>
            </a:r>
          </a:p>
        </p:txBody>
      </p:sp>
      <p:sp>
        <p:nvSpPr>
          <p:cNvPr id="4" name="Slide Number Placeholder 3"/>
          <p:cNvSpPr>
            <a:spLocks noGrp="1"/>
          </p:cNvSpPr>
          <p:nvPr>
            <p:ph type="sldNum" sz="quarter" idx="5"/>
          </p:nvPr>
        </p:nvSpPr>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C961BA-054D-C536-4A89-3B64C2A395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C2C04A-F692-619C-3AB8-F8CF883BF135}"/>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46CC0E3-A18F-D38B-B4B0-FFCB4AC5A01D}"/>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CCDC9654-81DE-3609-EF71-06BE1C036D57}"/>
              </a:ext>
            </a:extLst>
          </p:cNvPr>
          <p:cNvSpPr>
            <a:spLocks noGrp="1"/>
          </p:cNvSpPr>
          <p:nvPr>
            <p:ph type="sldNum" sz="quarter" idx="5"/>
          </p:nvPr>
        </p:nvSpPr>
        <p:spPr/>
      </p:sp>
    </p:spTree>
    <p:extLst>
      <p:ext uri="{BB962C8B-B14F-4D97-AF65-F5344CB8AC3E}">
        <p14:creationId xmlns:p14="http://schemas.microsoft.com/office/powerpoint/2010/main" val="16168326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088BC-7B1D-0184-9802-1C83BAE699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BFDE15-36BA-98B5-FD80-32092D52FDE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7FE3DEAF-04ED-64B4-CE95-ED9DA5FE6927}"/>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C18F19CF-6329-FC85-845B-2E58D23FB06D}"/>
              </a:ext>
            </a:extLst>
          </p:cNvPr>
          <p:cNvSpPr>
            <a:spLocks noGrp="1"/>
          </p:cNvSpPr>
          <p:nvPr>
            <p:ph type="sldNum" sz="quarter" idx="5"/>
          </p:nvPr>
        </p:nvSpPr>
        <p:spPr/>
      </p:sp>
    </p:spTree>
    <p:extLst>
      <p:ext uri="{BB962C8B-B14F-4D97-AF65-F5344CB8AC3E}">
        <p14:creationId xmlns:p14="http://schemas.microsoft.com/office/powerpoint/2010/main" val="17599524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69D21-BF26-05E8-CC7D-16A13751E2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964BFE-20A7-1155-2554-FEC7AABD22D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9F7A4B7-582B-E4D0-8A8F-B83195209B89}"/>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91D04392-2FB5-F366-FF60-260D612CBDBA}"/>
              </a:ext>
            </a:extLst>
          </p:cNvPr>
          <p:cNvSpPr>
            <a:spLocks noGrp="1"/>
          </p:cNvSpPr>
          <p:nvPr>
            <p:ph type="sldNum" sz="quarter" idx="5"/>
          </p:nvPr>
        </p:nvSpPr>
        <p:spPr/>
      </p:sp>
    </p:spTree>
    <p:extLst>
      <p:ext uri="{BB962C8B-B14F-4D97-AF65-F5344CB8AC3E}">
        <p14:creationId xmlns:p14="http://schemas.microsoft.com/office/powerpoint/2010/main" val="1358787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ECB2A-DFBB-ED33-B718-B7C5D22122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295D53-31EA-E0F6-7156-9DD27D697A1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5C591309-A764-9BBA-34C0-5B4EA1430513}"/>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8CC6AB17-64B0-0B52-29F5-E813139E7D54}"/>
              </a:ext>
            </a:extLst>
          </p:cNvPr>
          <p:cNvSpPr>
            <a:spLocks noGrp="1"/>
          </p:cNvSpPr>
          <p:nvPr>
            <p:ph type="sldNum" sz="quarter" idx="5"/>
          </p:nvPr>
        </p:nvSpPr>
        <p:spPr/>
      </p:sp>
    </p:spTree>
    <p:extLst>
      <p:ext uri="{BB962C8B-B14F-4D97-AF65-F5344CB8AC3E}">
        <p14:creationId xmlns:p14="http://schemas.microsoft.com/office/powerpoint/2010/main" val="38134347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B474D-E62A-B00A-8A4D-70E33612F7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1BE902-06E6-7C56-E57D-51B5FB5870FF}"/>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2FFDDF2-CEDA-5F92-DB4E-799046C2B0B4}"/>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B8B009A0-E6C0-D6C4-CC98-4D6D8B309CBF}"/>
              </a:ext>
            </a:extLst>
          </p:cNvPr>
          <p:cNvSpPr>
            <a:spLocks noGrp="1"/>
          </p:cNvSpPr>
          <p:nvPr>
            <p:ph type="sldNum" sz="quarter" idx="5"/>
          </p:nvPr>
        </p:nvSpPr>
        <p:spPr/>
      </p:sp>
    </p:spTree>
    <p:extLst>
      <p:ext uri="{BB962C8B-B14F-4D97-AF65-F5344CB8AC3E}">
        <p14:creationId xmlns:p14="http://schemas.microsoft.com/office/powerpoint/2010/main" val="1719991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08DD8-E12D-05CB-9C9E-4CB847E5A9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795F4A-C6EC-EA70-D6A0-AEA237E3CBFA}"/>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B5D6703C-AC7D-6F38-05DA-26D2A0C7979F}"/>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AFA3B824-853C-8CA2-8205-1697C82CF802}"/>
              </a:ext>
            </a:extLst>
          </p:cNvPr>
          <p:cNvSpPr>
            <a:spLocks noGrp="1"/>
          </p:cNvSpPr>
          <p:nvPr>
            <p:ph type="sldNum" sz="quarter" idx="5"/>
          </p:nvPr>
        </p:nvSpPr>
        <p:spPr/>
      </p:sp>
    </p:spTree>
    <p:extLst>
      <p:ext uri="{BB962C8B-B14F-4D97-AF65-F5344CB8AC3E}">
        <p14:creationId xmlns:p14="http://schemas.microsoft.com/office/powerpoint/2010/main" val="391337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9D923-7A4F-744C-1638-0F1E9CE9F1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D430F7-2F0C-8B56-3D86-32EB8148C282}"/>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29AE306-4560-FC88-1EA2-94ADC50D94EA}"/>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1A143BE0-CBDF-DE9F-92B5-38FBAB518D3C}"/>
              </a:ext>
            </a:extLst>
          </p:cNvPr>
          <p:cNvSpPr>
            <a:spLocks noGrp="1"/>
          </p:cNvSpPr>
          <p:nvPr>
            <p:ph type="sldNum" sz="quarter" idx="5"/>
          </p:nvPr>
        </p:nvSpPr>
        <p:spPr/>
      </p:sp>
    </p:spTree>
    <p:extLst>
      <p:ext uri="{BB962C8B-B14F-4D97-AF65-F5344CB8AC3E}">
        <p14:creationId xmlns:p14="http://schemas.microsoft.com/office/powerpoint/2010/main" val="26493546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568D92-4F66-36D7-D96D-04EC6889E2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CA1DA3-5A66-6340-972B-02989099682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D90F18ED-E2E5-E22C-613A-F326091F3D6F}"/>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1879F13D-C67D-90AD-0166-17B8D19290D6}"/>
              </a:ext>
            </a:extLst>
          </p:cNvPr>
          <p:cNvSpPr>
            <a:spLocks noGrp="1"/>
          </p:cNvSpPr>
          <p:nvPr>
            <p:ph type="sldNum" sz="quarter" idx="5"/>
          </p:nvPr>
        </p:nvSpPr>
        <p:spPr/>
      </p:sp>
    </p:spTree>
    <p:extLst>
      <p:ext uri="{BB962C8B-B14F-4D97-AF65-F5344CB8AC3E}">
        <p14:creationId xmlns:p14="http://schemas.microsoft.com/office/powerpoint/2010/main" val="11555620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A418C-7D6A-5F57-E2CE-E3FC2567A0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5C4460-9551-F00C-52F3-5AD64CCC40A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BE3222E-B7C6-3E7E-D9EC-4BA328A8AA8E}"/>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936C7D65-818B-24C7-9D20-13CF1E0E82C1}"/>
              </a:ext>
            </a:extLst>
          </p:cNvPr>
          <p:cNvSpPr>
            <a:spLocks noGrp="1"/>
          </p:cNvSpPr>
          <p:nvPr>
            <p:ph type="sldNum" sz="quarter" idx="5"/>
          </p:nvPr>
        </p:nvSpPr>
        <p:spPr/>
      </p:sp>
    </p:spTree>
    <p:extLst>
      <p:ext uri="{BB962C8B-B14F-4D97-AF65-F5344CB8AC3E}">
        <p14:creationId xmlns:p14="http://schemas.microsoft.com/office/powerpoint/2010/main" val="2692262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Use GREEN gradient background with abstract waves and Olympic rings.</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Use GOLD abstract background with smooth curves and faint Olympic rings logo in bottom corner.</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7D41B9-6E81-FFD7-3D35-B38785C128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04F5E-E1EA-810E-D532-723915394974}"/>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77DE7A0A-DE12-A87E-C870-FAF0FAB4D862}"/>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BAED4FF3-CEBD-7DFF-ED2F-D3C44EC9D05D}"/>
              </a:ext>
            </a:extLst>
          </p:cNvPr>
          <p:cNvSpPr>
            <a:spLocks noGrp="1"/>
          </p:cNvSpPr>
          <p:nvPr>
            <p:ph type="sldNum" sz="quarter" idx="5"/>
          </p:nvPr>
        </p:nvSpPr>
        <p:spPr/>
      </p:sp>
    </p:spTree>
    <p:extLst>
      <p:ext uri="{BB962C8B-B14F-4D97-AF65-F5344CB8AC3E}">
        <p14:creationId xmlns:p14="http://schemas.microsoft.com/office/powerpoint/2010/main" val="1916462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4088C-16ED-9D02-B38A-172BFF4326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237C2F-3596-D547-3705-9155D459BE8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F0B8D57B-2D80-FF7E-77E8-63F01F8961AF}"/>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33F5BACF-DE12-20C3-E918-10B15F4C9117}"/>
              </a:ext>
            </a:extLst>
          </p:cNvPr>
          <p:cNvSpPr>
            <a:spLocks noGrp="1"/>
          </p:cNvSpPr>
          <p:nvPr>
            <p:ph type="sldNum" sz="quarter" idx="5"/>
          </p:nvPr>
        </p:nvSpPr>
        <p:spPr/>
      </p:sp>
    </p:spTree>
    <p:extLst>
      <p:ext uri="{BB962C8B-B14F-4D97-AF65-F5344CB8AC3E}">
        <p14:creationId xmlns:p14="http://schemas.microsoft.com/office/powerpoint/2010/main" val="3808686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D3253-D0D1-DF7A-83C7-DB3E60EAFF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DECA87-C829-B3BB-80C9-9B9DF12217F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9867D0EE-50D9-5649-6B63-FE90D147F7D7}"/>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5490CB26-1497-AF68-8F23-31062FDAA28B}"/>
              </a:ext>
            </a:extLst>
          </p:cNvPr>
          <p:cNvSpPr>
            <a:spLocks noGrp="1"/>
          </p:cNvSpPr>
          <p:nvPr>
            <p:ph type="sldNum" sz="quarter" idx="5"/>
          </p:nvPr>
        </p:nvSpPr>
        <p:spPr/>
      </p:sp>
    </p:spTree>
    <p:extLst>
      <p:ext uri="{BB962C8B-B14F-4D97-AF65-F5344CB8AC3E}">
        <p14:creationId xmlns:p14="http://schemas.microsoft.com/office/powerpoint/2010/main" val="1226064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4FC5F-3074-261C-1D2F-2428F1802A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53D937-55D7-7757-C7EF-ABED1640449B}"/>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B852422-2572-53DA-AA31-FA4E3F82533E}"/>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91CBF188-10DB-B7CE-E169-A4A891322073}"/>
              </a:ext>
            </a:extLst>
          </p:cNvPr>
          <p:cNvSpPr>
            <a:spLocks noGrp="1"/>
          </p:cNvSpPr>
          <p:nvPr>
            <p:ph type="sldNum" sz="quarter" idx="5"/>
          </p:nvPr>
        </p:nvSpPr>
        <p:spPr/>
      </p:sp>
    </p:spTree>
    <p:extLst>
      <p:ext uri="{BB962C8B-B14F-4D97-AF65-F5344CB8AC3E}">
        <p14:creationId xmlns:p14="http://schemas.microsoft.com/office/powerpoint/2010/main" val="1232744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A73279-0066-8AA9-DA66-4E5F999CB4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D1261C-9CC8-0423-D31E-6D7BBCB78EE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0618A429-8EA1-F726-5A26-491090544EAA}"/>
              </a:ext>
            </a:extLst>
          </p:cNvPr>
          <p:cNvSpPr>
            <a:spLocks noGrp="1"/>
          </p:cNvSpPr>
          <p:nvPr>
            <p:ph type="body" sz="quarter" idx="3"/>
          </p:nvPr>
        </p:nvSpPr>
        <p:spPr/>
        <p:txBody>
          <a:bodyPr/>
          <a:lstStyle/>
          <a:p>
            <a:r>
              <a:t>Use GREEN gradient background with abstract waves and Olympic rings.</a:t>
            </a:r>
          </a:p>
        </p:txBody>
      </p:sp>
      <p:sp>
        <p:nvSpPr>
          <p:cNvPr id="4" name="Slide Number Placeholder 3">
            <a:extLst>
              <a:ext uri="{FF2B5EF4-FFF2-40B4-BE49-F238E27FC236}">
                <a16:creationId xmlns:a16="http://schemas.microsoft.com/office/drawing/2014/main" id="{E5AFEA61-B598-8622-ACEB-2AC990199606}"/>
              </a:ext>
            </a:extLst>
          </p:cNvPr>
          <p:cNvSpPr>
            <a:spLocks noGrp="1"/>
          </p:cNvSpPr>
          <p:nvPr>
            <p:ph type="sldNum" sz="quarter" idx="5"/>
          </p:nvPr>
        </p:nvSpPr>
        <p:spPr/>
      </p:sp>
    </p:spTree>
    <p:extLst>
      <p:ext uri="{BB962C8B-B14F-4D97-AF65-F5344CB8AC3E}">
        <p14:creationId xmlns:p14="http://schemas.microsoft.com/office/powerpoint/2010/main" val="2414211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F3A40-E1C5-8395-1F92-4EF8F3C9E7AD}"/>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056D3D48-226E-1105-EBD5-6C74EBD58762}"/>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1D632EE-286F-952C-2C27-8760A3EC3CEC}"/>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8001D451-C3E0-210A-9ABC-495AF5748C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7C560C-F34E-017E-4C26-69D38E7F66DE}"/>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06311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49F97-8E1B-10EE-47A4-72167D2A22D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F59D17A-BC29-B3C9-51C2-00A586BA19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59568B-E617-3142-7962-D3A3EAF65911}"/>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CBFD4D42-B6A7-B31E-956D-1CB63A7EF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E6E64A-AD3A-D642-EA46-8A3CC3C9488D}"/>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46573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5FCEC1-A55B-2AA0-320E-BAB2459BFE78}"/>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353ED7-FB3D-6B41-73E3-8C4C2EAD4F96}"/>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4DC5A5-382B-2554-4735-7DB9CAE73559}"/>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D31D0D2E-4573-DC6D-0B77-841D6404D3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A9F0CB-E82E-0429-5106-EE82E9D8E32E}"/>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57224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223B0-0994-F983-2816-EA85A01C3B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57D616E-58D9-04F8-23C0-9B5E607E8A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F7044E-00A3-5ECA-B4DE-0BD2F873CA42}"/>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8E86F4C3-9D86-D309-1127-64A36CB99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12FB17-1A91-0EFA-F544-3F64FF34D88F}"/>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60719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B0C26-5855-64C4-06B9-968A571B5282}"/>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DC76764-AE8A-E7E4-B476-C638AF846228}"/>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CEB2C3-0D77-224F-BBFE-AFEB052805AD}"/>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6C46B407-DD78-F410-3996-BFF9C4E8C2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3208BB-EA21-94F1-5611-B007B4DB50EB}"/>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94961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F4741-43E5-C3A2-F03F-B90C44D0B91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24B4EA7-E253-A157-2787-1DF5E88FA1CC}"/>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E853DF6-CEC6-1F75-5B44-F5BCB7A6E405}"/>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D242B70-5A0D-A1A0-38FD-C40730857305}"/>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a:extLst>
              <a:ext uri="{FF2B5EF4-FFF2-40B4-BE49-F238E27FC236}">
                <a16:creationId xmlns:a16="http://schemas.microsoft.com/office/drawing/2014/main" id="{D38DDC6C-9A63-7BF6-84A5-15E81F5599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529E55-5C8A-81B4-CA1F-7ED6146887B7}"/>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24107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41123-77FB-612F-AB8F-619799AB8376}"/>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8C1CF10-5EBD-4D76-7CA7-47410D4C1D13}"/>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16D498A7-51DA-1E11-9975-EDA692808CCA}"/>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B196096-E64E-8C73-3D94-EE65473B8A2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0680C9CD-8DAD-E726-068D-DD8DED78FC74}"/>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AD70788-7F5C-EB5C-C455-7349424A206F}"/>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8" name="Footer Placeholder 7">
            <a:extLst>
              <a:ext uri="{FF2B5EF4-FFF2-40B4-BE49-F238E27FC236}">
                <a16:creationId xmlns:a16="http://schemas.microsoft.com/office/drawing/2014/main" id="{A4DB5A98-74BE-AE07-042C-1112E853E9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FB15B3-EEFF-0C10-FB0A-F8F87057F736}"/>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77103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018AA-C0E7-7965-AD99-FA84D824D8E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0DA7C74-3F9E-E814-98F0-A977BE56A08B}"/>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4" name="Footer Placeholder 3">
            <a:extLst>
              <a:ext uri="{FF2B5EF4-FFF2-40B4-BE49-F238E27FC236}">
                <a16:creationId xmlns:a16="http://schemas.microsoft.com/office/drawing/2014/main" id="{4275B9C9-A391-D4A2-8EC5-123F49D1E9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CECE77-387D-6C42-6FDA-D695094E5CC6}"/>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3634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2804C9-19B4-F81D-AB7D-D78CBF791010}"/>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3" name="Footer Placeholder 2">
            <a:extLst>
              <a:ext uri="{FF2B5EF4-FFF2-40B4-BE49-F238E27FC236}">
                <a16:creationId xmlns:a16="http://schemas.microsoft.com/office/drawing/2014/main" id="{00D34DD3-D4BD-6203-E2A4-A5026204E6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7AB0D5-D736-1D03-0970-6B728C8196BB}"/>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69054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15B50-4EDA-93E4-6916-203E36C8CBD4}"/>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F5DC7B0-2E4A-98A0-9212-90609D38FE25}"/>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B1BA2B1-C8FF-2A67-0775-7F5701A2512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A761839-92CA-93BA-42BC-2778945C6FBF}"/>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a:extLst>
              <a:ext uri="{FF2B5EF4-FFF2-40B4-BE49-F238E27FC236}">
                <a16:creationId xmlns:a16="http://schemas.microsoft.com/office/drawing/2014/main" id="{89C714A8-B3BF-11CB-0882-5A66C5256B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10B88B-DE79-70EB-D182-21A90999B4FC}"/>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38780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D9738-63B9-628D-FC9C-EAFBA0906952}"/>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C1E7059-CF2C-B857-44AE-1B30069B4C36}"/>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IN"/>
          </a:p>
        </p:txBody>
      </p:sp>
      <p:sp>
        <p:nvSpPr>
          <p:cNvPr id="4" name="Text Placeholder 3">
            <a:extLst>
              <a:ext uri="{FF2B5EF4-FFF2-40B4-BE49-F238E27FC236}">
                <a16:creationId xmlns:a16="http://schemas.microsoft.com/office/drawing/2014/main" id="{687261ED-53E4-0646-A8F3-153C8D9656DB}"/>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A7913AA-2621-1D17-2970-F4151B75EAB5}"/>
              </a:ext>
            </a:extLst>
          </p:cNvPr>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a:extLst>
              <a:ext uri="{FF2B5EF4-FFF2-40B4-BE49-F238E27FC236}">
                <a16:creationId xmlns:a16="http://schemas.microsoft.com/office/drawing/2014/main" id="{554E633D-CD3E-E06F-8C19-F791E329A2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4822F5-9D79-6D0A-36DD-EF48F7DCFD13}"/>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62859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6EEFB-8DC9-4535-B77E-D164776AA770}"/>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3F45EDE-7588-F4B4-D29D-B06A919A4BE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CFDB993-7341-E381-E5CE-EC349FD0A134}"/>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5BCAD085-E8A6-8845-BD4E-CB4CCA059FC4}" type="datetimeFigureOut">
              <a:rPr lang="en-US" smtClean="0"/>
              <a:t>11/23/2025</a:t>
            </a:fld>
            <a:endParaRPr lang="en-US"/>
          </a:p>
        </p:txBody>
      </p:sp>
      <p:sp>
        <p:nvSpPr>
          <p:cNvPr id="5" name="Footer Placeholder 4">
            <a:extLst>
              <a:ext uri="{FF2B5EF4-FFF2-40B4-BE49-F238E27FC236}">
                <a16:creationId xmlns:a16="http://schemas.microsoft.com/office/drawing/2014/main" id="{3E527D5B-8547-AF95-3144-C22728815554}"/>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2C1A2DE-1138-590B-2511-43EFD1BAE113}"/>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730801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group of medals and medals on a yellow and blue background&#10;&#10;AI-generated content may be incorrect.">
            <a:extLst>
              <a:ext uri="{FF2B5EF4-FFF2-40B4-BE49-F238E27FC236}">
                <a16:creationId xmlns:a16="http://schemas.microsoft.com/office/drawing/2014/main" id="{54DE9D28-0B41-C4AF-C387-F4DB3FF6FC81}"/>
              </a:ext>
            </a:extLst>
          </p:cNvPr>
          <p:cNvPicPr>
            <a:picLocks noChangeAspect="1"/>
          </p:cNvPicPr>
          <p:nvPr/>
        </p:nvPicPr>
        <p:blipFill>
          <a:blip r:embed="rId3">
            <a:alphaModFix/>
          </a:blip>
          <a:srcRect l="37955" r="2" b="2"/>
          <a:stretch>
            <a:fillRect/>
          </a:stretch>
        </p:blipFill>
        <p:spPr>
          <a:xfrm>
            <a:off x="4348157" y="10"/>
            <a:ext cx="4795614" cy="5143490"/>
          </a:xfrm>
          <a:prstGeom prst="rect">
            <a:avLst/>
          </a:prstGeom>
        </p:spPr>
      </p:pic>
      <p:sp>
        <p:nvSpPr>
          <p:cNvPr id="2" name="Title 1"/>
          <p:cNvSpPr>
            <a:spLocks noGrp="1"/>
          </p:cNvSpPr>
          <p:nvPr>
            <p:ph type="ctrTitle"/>
          </p:nvPr>
        </p:nvSpPr>
        <p:spPr>
          <a:xfrm>
            <a:off x="0" y="1712941"/>
            <a:ext cx="4245429" cy="3027010"/>
          </a:xfrm>
        </p:spPr>
        <p:txBody>
          <a:bodyPr vert="horz" lIns="91440" tIns="45720" rIns="91440" bIns="45720" rtlCol="0" anchor="ctr">
            <a:noAutofit/>
          </a:bodyPr>
          <a:lstStyle/>
          <a:p>
            <a:pPr defTabSz="914400"/>
            <a:r>
              <a:rPr lang="en-US" sz="2800" b="1" kern="1200" dirty="0">
                <a:solidFill>
                  <a:schemeClr val="accent2"/>
                </a:solidFill>
                <a:latin typeface="+mj-lt"/>
                <a:ea typeface="+mj-ea"/>
                <a:cs typeface="+mj-cs"/>
              </a:rPr>
              <a:t>Olympic Evolution: Athletes, Nations &amp; Performance Trends (1896–2024) </a:t>
            </a:r>
            <a:br>
              <a:rPr lang="en-US" sz="2800" b="1" kern="1200" dirty="0">
                <a:solidFill>
                  <a:schemeClr val="accent1"/>
                </a:solidFill>
                <a:latin typeface="+mj-lt"/>
                <a:ea typeface="+mj-ea"/>
                <a:cs typeface="+mj-cs"/>
              </a:rPr>
            </a:br>
            <a:r>
              <a:rPr lang="en-US" sz="2800" b="1" dirty="0">
                <a:solidFill>
                  <a:srgbClr val="000000"/>
                </a:solidFill>
                <a:latin typeface="Calibri" panose="020F0502020204030204" pitchFamily="34" charset="0"/>
              </a:rPr>
              <a:t>Ali Raza | DAPT10</a:t>
            </a:r>
            <a:br>
              <a:rPr lang="en-US" sz="2800" b="1" dirty="0">
                <a:solidFill>
                  <a:srgbClr val="000000"/>
                </a:solidFill>
              </a:rPr>
            </a:br>
            <a:endParaRPr lang="en-US" sz="2800" b="1" kern="1200" dirty="0">
              <a:solidFill>
                <a:schemeClr val="accent1"/>
              </a:solidFill>
              <a:latin typeface="+mj-lt"/>
              <a:ea typeface="+mj-ea"/>
              <a:cs typeface="+mj-cs"/>
            </a:endParaRPr>
          </a:p>
        </p:txBody>
      </p:sp>
      <p:pic>
        <p:nvPicPr>
          <p:cNvPr id="11" name="Picture 10" descr="A group of colorful rings&#10;&#10;AI-generated content may be incorrect.">
            <a:extLst>
              <a:ext uri="{FF2B5EF4-FFF2-40B4-BE49-F238E27FC236}">
                <a16:creationId xmlns:a16="http://schemas.microsoft.com/office/drawing/2014/main" id="{560F1DB1-D7D2-BBBB-25DD-9410C2FEA395}"/>
              </a:ext>
            </a:extLst>
          </p:cNvPr>
          <p:cNvPicPr>
            <a:picLocks noChangeAspect="1"/>
          </p:cNvPicPr>
          <p:nvPr/>
        </p:nvPicPr>
        <p:blipFill>
          <a:blip r:embed="rId4"/>
          <a:stretch>
            <a:fillRect/>
          </a:stretch>
        </p:blipFill>
        <p:spPr>
          <a:xfrm>
            <a:off x="0" y="10"/>
            <a:ext cx="1324947" cy="81251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8E6217-567C-FC23-8D43-98A756BF6FB8}"/>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01CD16C8-AB40-2E01-6FB8-FF4ADC51F8E9}"/>
              </a:ext>
            </a:extLst>
          </p:cNvPr>
          <p:cNvSpPr>
            <a:spLocks noGrp="1"/>
          </p:cNvSpPr>
          <p:nvPr>
            <p:ph type="title"/>
          </p:nvPr>
        </p:nvSpPr>
        <p:spPr>
          <a:xfrm>
            <a:off x="3107093" y="216485"/>
            <a:ext cx="2929813" cy="1034465"/>
          </a:xfrm>
        </p:spPr>
        <p:txBody>
          <a:bodyPr/>
          <a:lstStyle/>
          <a:p>
            <a:r>
              <a:rPr lang="en-US" b="1" dirty="0"/>
              <a:t>The Beginning.</a:t>
            </a:r>
          </a:p>
        </p:txBody>
      </p:sp>
      <p:sp>
        <p:nvSpPr>
          <p:cNvPr id="3" name="Content Placeholder 2">
            <a:extLst>
              <a:ext uri="{FF2B5EF4-FFF2-40B4-BE49-F238E27FC236}">
                <a16:creationId xmlns:a16="http://schemas.microsoft.com/office/drawing/2014/main" id="{684D4C8F-2FF3-D7DC-BADC-EFA193CE5F32}"/>
              </a:ext>
            </a:extLst>
          </p:cNvPr>
          <p:cNvSpPr>
            <a:spLocks noGrp="1"/>
          </p:cNvSpPr>
          <p:nvPr>
            <p:ph idx="1"/>
          </p:nvPr>
        </p:nvSpPr>
        <p:spPr>
          <a:xfrm>
            <a:off x="326570" y="1670179"/>
            <a:ext cx="8490857" cy="2901173"/>
          </a:xfrm>
        </p:spPr>
        <p:txBody>
          <a:bodyPr anchor="ctr">
            <a:noAutofit/>
          </a:bodyPr>
          <a:lstStyle/>
          <a:p>
            <a:pPr marL="0" indent="0" algn="l" rtl="0" eaLnBrk="1" latinLnBrk="0" hangingPunct="1">
              <a:lnSpc>
                <a:spcPct val="115000"/>
              </a:lnSpc>
              <a:spcBef>
                <a:spcPts val="750"/>
              </a:spcBef>
              <a:spcAft>
                <a:spcPts val="800"/>
              </a:spcAft>
              <a:buNone/>
            </a:pPr>
            <a:r>
              <a:rPr lang="en-US" sz="1400" b="1" dirty="0">
                <a:solidFill>
                  <a:srgbClr val="000000"/>
                </a:solidFill>
                <a:effectLst/>
                <a:latin typeface="Calibri" panose="020F0502020204030204" pitchFamily="34" charset="0"/>
              </a:rPr>
              <a:t>1. Introduction:</a:t>
            </a:r>
            <a:r>
              <a:rPr lang="en-US" sz="1400" dirty="0">
                <a:solidFill>
                  <a:srgbClr val="000000"/>
                </a:solidFill>
                <a:effectLst/>
                <a:latin typeface="Calibri" panose="020F0502020204030204" pitchFamily="34" charset="0"/>
              </a:rPr>
              <a:t> The modern Olympics began in 1896 in Athens, growing from 241 athletes then to over 10,000 expected in 2026.</a:t>
            </a:r>
          </a:p>
          <a:p>
            <a:pPr marL="0" indent="0" algn="l" rtl="0" eaLnBrk="1" latinLnBrk="0" hangingPunct="1">
              <a:lnSpc>
                <a:spcPct val="115000"/>
              </a:lnSpc>
              <a:spcBef>
                <a:spcPts val="750"/>
              </a:spcBef>
              <a:spcAft>
                <a:spcPts val="800"/>
              </a:spcAft>
              <a:buNone/>
            </a:pPr>
            <a:r>
              <a:rPr lang="en-US" sz="1400" b="1" dirty="0">
                <a:solidFill>
                  <a:srgbClr val="000000"/>
                </a:solidFill>
                <a:effectLst/>
                <a:latin typeface="Calibri" panose="020F0502020204030204" pitchFamily="34" charset="0"/>
              </a:rPr>
              <a:t>2. Early Years:</a:t>
            </a:r>
            <a:r>
              <a:rPr lang="en-US" sz="1400" dirty="0">
                <a:solidFill>
                  <a:srgbClr val="000000"/>
                </a:solidFill>
                <a:effectLst/>
                <a:latin typeface="Calibri" panose="020F0502020204030204" pitchFamily="34" charset="0"/>
              </a:rPr>
              <a:t> The first Games included only men from 14 countries, with women joining in 1900 and the Winter Olympics starting in 1924.</a:t>
            </a:r>
          </a:p>
          <a:p>
            <a:pPr marL="0" indent="0" algn="l" rtl="0" eaLnBrk="1" latinLnBrk="0" hangingPunct="1">
              <a:lnSpc>
                <a:spcPct val="115000"/>
              </a:lnSpc>
              <a:spcBef>
                <a:spcPts val="750"/>
              </a:spcBef>
              <a:spcAft>
                <a:spcPts val="800"/>
              </a:spcAft>
              <a:buNone/>
            </a:pPr>
            <a:r>
              <a:rPr lang="en-US" sz="1400" b="1" dirty="0">
                <a:solidFill>
                  <a:srgbClr val="000000"/>
                </a:solidFill>
                <a:effectLst/>
                <a:latin typeface="Calibri" panose="020F0502020204030204" pitchFamily="34" charset="0"/>
              </a:rPr>
              <a:t>3. Challenges:</a:t>
            </a:r>
            <a:r>
              <a:rPr lang="en-US" sz="1400" dirty="0">
                <a:solidFill>
                  <a:srgbClr val="000000"/>
                </a:solidFill>
                <a:effectLst/>
                <a:latin typeface="Calibri" panose="020F0502020204030204" pitchFamily="34" charset="0"/>
              </a:rPr>
              <a:t> The Olympics have faced interruptions from world wars, political boycotts, and the COVID-19 pandemic, with the IOC guiding global growth.</a:t>
            </a:r>
            <a:endParaRPr lang="en-US" sz="1500"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8BDFAA21-A6CB-007A-B060-139A6B3062D4}"/>
              </a:ext>
            </a:extLst>
          </p:cNvPr>
          <p:cNvPicPr>
            <a:picLocks noChangeAspect="1"/>
          </p:cNvPicPr>
          <p:nvPr/>
        </p:nvPicPr>
        <p:blipFill>
          <a:blip r:embed="rId3"/>
          <a:stretch>
            <a:fillRect/>
          </a:stretch>
        </p:blipFill>
        <p:spPr>
          <a:xfrm>
            <a:off x="0" y="-7366"/>
            <a:ext cx="1327075" cy="813816"/>
          </a:xfrm>
          <a:prstGeom prst="rect">
            <a:avLst/>
          </a:prstGeom>
        </p:spPr>
      </p:pic>
    </p:spTree>
    <p:extLst>
      <p:ext uri="{BB962C8B-B14F-4D97-AF65-F5344CB8AC3E}">
        <p14:creationId xmlns:p14="http://schemas.microsoft.com/office/powerpoint/2010/main" val="2689971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995727-DF16-5AAE-604C-8C83B09617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8883C9-7435-630A-8DD5-EF9D8764CC97}"/>
              </a:ext>
            </a:extLst>
          </p:cNvPr>
          <p:cNvSpPr>
            <a:spLocks noGrp="1"/>
          </p:cNvSpPr>
          <p:nvPr>
            <p:ph type="title"/>
          </p:nvPr>
        </p:nvSpPr>
        <p:spPr>
          <a:xfrm>
            <a:off x="3048368" y="76622"/>
            <a:ext cx="3277787" cy="856439"/>
          </a:xfrm>
        </p:spPr>
        <p:txBody>
          <a:bodyPr>
            <a:normAutofit fontScale="90000"/>
          </a:bodyPr>
          <a:lstStyle/>
          <a:p>
            <a:pPr algn="ctr">
              <a:defRPr sz="4000" b="1">
                <a:solidFill>
                  <a:srgbClr val="00B050"/>
                </a:solidFill>
              </a:defRPr>
            </a:pPr>
            <a:r>
              <a:rPr lang="en-US" sz="3000" dirty="0">
                <a:solidFill>
                  <a:srgbClr val="FFC000"/>
                </a:solidFill>
              </a:rPr>
              <a:t> </a:t>
            </a:r>
            <a:r>
              <a:rPr lang="en-US" sz="3000" dirty="0">
                <a:solidFill>
                  <a:srgbClr val="00B050"/>
                </a:solidFill>
              </a:rPr>
              <a:t>Some interesting facts and records</a:t>
            </a:r>
          </a:p>
        </p:txBody>
      </p:sp>
      <p:sp>
        <p:nvSpPr>
          <p:cNvPr id="3" name="Content Placeholder 2">
            <a:extLst>
              <a:ext uri="{FF2B5EF4-FFF2-40B4-BE49-F238E27FC236}">
                <a16:creationId xmlns:a16="http://schemas.microsoft.com/office/drawing/2014/main" id="{FD633EE8-DDE2-5DE6-2A84-88D2C7DD8879}"/>
              </a:ext>
            </a:extLst>
          </p:cNvPr>
          <p:cNvSpPr>
            <a:spLocks noGrp="1"/>
          </p:cNvSpPr>
          <p:nvPr>
            <p:ph idx="1"/>
          </p:nvPr>
        </p:nvSpPr>
        <p:spPr>
          <a:xfrm>
            <a:off x="2716577" y="-472864"/>
            <a:ext cx="3941368" cy="3456995"/>
          </a:xfrm>
        </p:spPr>
        <p:txBody>
          <a:bodyPr anchor="ctr">
            <a:noAutofit/>
          </a:bodyPr>
          <a:lstStyle/>
          <a:p>
            <a:pPr marL="0" indent="0" algn="ctr" rtl="0" eaLnBrk="1" latinLnBrk="0" hangingPunct="1">
              <a:lnSpc>
                <a:spcPct val="90000"/>
              </a:lnSpc>
              <a:spcBef>
                <a:spcPts val="750"/>
              </a:spcBef>
              <a:spcAft>
                <a:spcPts val="1500"/>
              </a:spcAft>
              <a:buNone/>
            </a:pPr>
            <a:r>
              <a:rPr lang="en-US" sz="1400" b="1" dirty="0">
                <a:solidFill>
                  <a:srgbClr val="000000"/>
                </a:solidFill>
                <a:effectLst/>
                <a:latin typeface="Calibri" panose="020F0502020204030204" pitchFamily="34" charset="0"/>
              </a:rPr>
              <a:t>Michael Phelps holds the record for the most medals won by any athlete, totaling 28.</a:t>
            </a:r>
            <a:endParaRPr lang="en-US" sz="1400" b="1"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22C6B384-1817-6853-BF43-B76560242B38}"/>
              </a:ext>
            </a:extLst>
          </p:cNvPr>
          <p:cNvPicPr>
            <a:picLocks noChangeAspect="1"/>
          </p:cNvPicPr>
          <p:nvPr/>
        </p:nvPicPr>
        <p:blipFill>
          <a:blip r:embed="rId3"/>
          <a:stretch>
            <a:fillRect/>
          </a:stretch>
        </p:blipFill>
        <p:spPr>
          <a:xfrm>
            <a:off x="0" y="-7366"/>
            <a:ext cx="1327075" cy="813816"/>
          </a:xfrm>
          <a:prstGeom prst="rect">
            <a:avLst/>
          </a:prstGeom>
        </p:spPr>
      </p:pic>
      <p:pic>
        <p:nvPicPr>
          <p:cNvPr id="11" name="Picture 10">
            <a:extLst>
              <a:ext uri="{FF2B5EF4-FFF2-40B4-BE49-F238E27FC236}">
                <a16:creationId xmlns:a16="http://schemas.microsoft.com/office/drawing/2014/main" id="{0B7EFD7A-65F3-7E85-9353-80CFAD2618F2}"/>
              </a:ext>
            </a:extLst>
          </p:cNvPr>
          <p:cNvPicPr>
            <a:picLocks noChangeAspect="1"/>
          </p:cNvPicPr>
          <p:nvPr/>
        </p:nvPicPr>
        <p:blipFill>
          <a:blip r:embed="rId4"/>
          <a:stretch>
            <a:fillRect/>
          </a:stretch>
        </p:blipFill>
        <p:spPr>
          <a:xfrm>
            <a:off x="449238" y="1482547"/>
            <a:ext cx="8245523" cy="5219339"/>
          </a:xfrm>
          <a:prstGeom prst="rect">
            <a:avLst/>
          </a:prstGeom>
        </p:spPr>
      </p:pic>
    </p:spTree>
    <p:extLst>
      <p:ext uri="{BB962C8B-B14F-4D97-AF65-F5344CB8AC3E}">
        <p14:creationId xmlns:p14="http://schemas.microsoft.com/office/powerpoint/2010/main" val="4014457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B07AD0-DB07-91F9-9D70-712BBFF7B6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35A2BA-71F9-6D03-3033-C4954B301E37}"/>
              </a:ext>
            </a:extLst>
          </p:cNvPr>
          <p:cNvSpPr>
            <a:spLocks noGrp="1"/>
          </p:cNvSpPr>
          <p:nvPr>
            <p:ph type="title"/>
          </p:nvPr>
        </p:nvSpPr>
        <p:spPr>
          <a:xfrm>
            <a:off x="3001715" y="-242454"/>
            <a:ext cx="3427077" cy="1283991"/>
          </a:xfrm>
        </p:spPr>
        <p:txBody>
          <a:bodyPr>
            <a:normAutofit/>
          </a:bodyPr>
          <a:lstStyle/>
          <a:p>
            <a:pPr algn="ctr">
              <a:defRPr sz="4000" b="1">
                <a:solidFill>
                  <a:srgbClr val="00B050"/>
                </a:solidFill>
              </a:defRPr>
            </a:pPr>
            <a:r>
              <a:rPr lang="en-US" sz="3000" dirty="0">
                <a:solidFill>
                  <a:srgbClr val="FF0000"/>
                </a:solidFill>
              </a:rPr>
              <a:t> Some interesting facts and records</a:t>
            </a:r>
          </a:p>
        </p:txBody>
      </p:sp>
      <p:sp>
        <p:nvSpPr>
          <p:cNvPr id="3" name="Content Placeholder 2">
            <a:extLst>
              <a:ext uri="{FF2B5EF4-FFF2-40B4-BE49-F238E27FC236}">
                <a16:creationId xmlns:a16="http://schemas.microsoft.com/office/drawing/2014/main" id="{E3A83367-C392-8DEA-4857-37DE21D3B376}"/>
              </a:ext>
            </a:extLst>
          </p:cNvPr>
          <p:cNvSpPr>
            <a:spLocks noGrp="1"/>
          </p:cNvSpPr>
          <p:nvPr>
            <p:ph idx="1"/>
          </p:nvPr>
        </p:nvSpPr>
        <p:spPr>
          <a:xfrm>
            <a:off x="2543960" y="-736287"/>
            <a:ext cx="4056078" cy="3867540"/>
          </a:xfrm>
        </p:spPr>
        <p:txBody>
          <a:bodyPr anchor="ctr">
            <a:noAutofit/>
          </a:bodyPr>
          <a:lstStyle/>
          <a:p>
            <a:pPr marL="0" indent="0" algn="ctr" rtl="0" eaLnBrk="1" latinLnBrk="0" hangingPunct="1">
              <a:lnSpc>
                <a:spcPct val="90000"/>
              </a:lnSpc>
              <a:spcBef>
                <a:spcPts val="750"/>
              </a:spcBef>
              <a:spcAft>
                <a:spcPts val="1500"/>
              </a:spcAft>
              <a:buNone/>
            </a:pPr>
            <a:r>
              <a:rPr lang="en-US" sz="1400" b="1" dirty="0">
                <a:solidFill>
                  <a:srgbClr val="000000"/>
                </a:solidFill>
                <a:effectLst/>
                <a:latin typeface="Calibri" panose="020F0502020204030204" pitchFamily="34" charset="0"/>
              </a:rPr>
              <a:t>Dimitrios </a:t>
            </a:r>
            <a:r>
              <a:rPr lang="en-US" sz="1400" b="1" dirty="0" err="1">
                <a:solidFill>
                  <a:srgbClr val="000000"/>
                </a:solidFill>
                <a:effectLst/>
                <a:latin typeface="Calibri" panose="020F0502020204030204" pitchFamily="34" charset="0"/>
              </a:rPr>
              <a:t>Loundras</a:t>
            </a:r>
            <a:r>
              <a:rPr lang="en-US" sz="1400" b="1" dirty="0">
                <a:solidFill>
                  <a:srgbClr val="000000"/>
                </a:solidFill>
                <a:effectLst/>
                <a:latin typeface="Calibri" panose="020F0502020204030204" pitchFamily="34" charset="0"/>
              </a:rPr>
              <a:t>, a Greek athlete, competed at the age of 11, making him the youngest participant.</a:t>
            </a:r>
            <a:endParaRPr lang="en-US" sz="1400" b="1"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0EC854E7-55B6-190E-0EF0-9DD493A1381D}"/>
              </a:ext>
            </a:extLst>
          </p:cNvPr>
          <p:cNvPicPr>
            <a:picLocks noChangeAspect="1"/>
          </p:cNvPicPr>
          <p:nvPr/>
        </p:nvPicPr>
        <p:blipFill>
          <a:blip r:embed="rId3"/>
          <a:stretch>
            <a:fillRect/>
          </a:stretch>
        </p:blipFill>
        <p:spPr>
          <a:xfrm>
            <a:off x="0" y="-7366"/>
            <a:ext cx="1327075" cy="813816"/>
          </a:xfrm>
          <a:prstGeom prst="rect">
            <a:avLst/>
          </a:prstGeom>
        </p:spPr>
      </p:pic>
      <p:pic>
        <p:nvPicPr>
          <p:cNvPr id="13" name="Picture 12">
            <a:extLst>
              <a:ext uri="{FF2B5EF4-FFF2-40B4-BE49-F238E27FC236}">
                <a16:creationId xmlns:a16="http://schemas.microsoft.com/office/drawing/2014/main" id="{B7C0FD1C-71DB-DE1B-28EB-8DE97B1FF1A5}"/>
              </a:ext>
            </a:extLst>
          </p:cNvPr>
          <p:cNvPicPr>
            <a:picLocks noChangeAspect="1"/>
          </p:cNvPicPr>
          <p:nvPr/>
        </p:nvPicPr>
        <p:blipFill>
          <a:blip r:embed="rId4"/>
          <a:stretch>
            <a:fillRect/>
          </a:stretch>
        </p:blipFill>
        <p:spPr>
          <a:xfrm>
            <a:off x="109301" y="1588515"/>
            <a:ext cx="8925397" cy="4980237"/>
          </a:xfrm>
          <a:prstGeom prst="rect">
            <a:avLst/>
          </a:prstGeom>
        </p:spPr>
      </p:pic>
    </p:spTree>
    <p:extLst>
      <p:ext uri="{BB962C8B-B14F-4D97-AF65-F5344CB8AC3E}">
        <p14:creationId xmlns:p14="http://schemas.microsoft.com/office/powerpoint/2010/main" val="1232030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EACFF-23E2-E293-4275-B163514789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81BDB0-0870-FCB7-D601-593A0A4A7857}"/>
              </a:ext>
            </a:extLst>
          </p:cNvPr>
          <p:cNvSpPr>
            <a:spLocks noGrp="1"/>
          </p:cNvSpPr>
          <p:nvPr>
            <p:ph type="title"/>
          </p:nvPr>
        </p:nvSpPr>
        <p:spPr>
          <a:xfrm>
            <a:off x="1327075" y="83322"/>
            <a:ext cx="7977674" cy="1089629"/>
          </a:xfrm>
        </p:spPr>
        <p:txBody>
          <a:bodyPr>
            <a:noAutofit/>
          </a:bodyPr>
          <a:lstStyle/>
          <a:p>
            <a:pPr algn="ctr">
              <a:defRPr sz="4000" b="1">
                <a:solidFill>
                  <a:srgbClr val="00B050"/>
                </a:solidFill>
              </a:defRPr>
            </a:pPr>
            <a:r>
              <a:rPr lang="en-US" sz="1600" dirty="0">
                <a:solidFill>
                  <a:srgbClr val="00B050"/>
                </a:solidFill>
                <a:latin typeface="Calibri" panose="020F0502020204030204" pitchFamily="34" charset="0"/>
              </a:rPr>
              <a:t>The data indicates that the age group with the highest success rate ranges from 20 to 30 years, with 25 years being the peak age for performance.</a:t>
            </a:r>
            <a:br>
              <a:rPr lang="en-US" sz="1600" dirty="0">
                <a:solidFill>
                  <a:srgbClr val="00B050"/>
                </a:solidFill>
                <a:latin typeface="Calibri" panose="020F0502020204030204" pitchFamily="34" charset="0"/>
              </a:rPr>
            </a:br>
            <a:br>
              <a:rPr lang="en-US" sz="1400" dirty="0">
                <a:solidFill>
                  <a:srgbClr val="FFC000"/>
                </a:solidFill>
              </a:rPr>
            </a:br>
            <a:endParaRPr lang="en-US" sz="14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C61D4112-DF01-07B7-E1F8-DC0DB9D8B378}"/>
              </a:ext>
            </a:extLst>
          </p:cNvPr>
          <p:cNvPicPr>
            <a:picLocks noChangeAspect="1"/>
          </p:cNvPicPr>
          <p:nvPr/>
        </p:nvPicPr>
        <p:blipFill>
          <a:blip r:embed="rId3"/>
          <a:stretch>
            <a:fillRect/>
          </a:stretch>
        </p:blipFill>
        <p:spPr>
          <a:xfrm>
            <a:off x="0" y="-7366"/>
            <a:ext cx="1327075" cy="813816"/>
          </a:xfrm>
          <a:prstGeom prst="rect">
            <a:avLst/>
          </a:prstGeom>
        </p:spPr>
      </p:pic>
      <p:pic>
        <p:nvPicPr>
          <p:cNvPr id="11" name="Picture 10">
            <a:extLst>
              <a:ext uri="{FF2B5EF4-FFF2-40B4-BE49-F238E27FC236}">
                <a16:creationId xmlns:a16="http://schemas.microsoft.com/office/drawing/2014/main" id="{D45FB726-6BE8-7DCE-4443-1B486977E442}"/>
              </a:ext>
            </a:extLst>
          </p:cNvPr>
          <p:cNvPicPr>
            <a:picLocks noChangeAspect="1"/>
          </p:cNvPicPr>
          <p:nvPr/>
        </p:nvPicPr>
        <p:blipFill>
          <a:blip r:embed="rId4"/>
          <a:stretch>
            <a:fillRect/>
          </a:stretch>
        </p:blipFill>
        <p:spPr>
          <a:xfrm>
            <a:off x="58805" y="980172"/>
            <a:ext cx="9026390" cy="5541926"/>
          </a:xfrm>
          <a:prstGeom prst="rect">
            <a:avLst/>
          </a:prstGeom>
        </p:spPr>
      </p:pic>
    </p:spTree>
    <p:extLst>
      <p:ext uri="{BB962C8B-B14F-4D97-AF65-F5344CB8AC3E}">
        <p14:creationId xmlns:p14="http://schemas.microsoft.com/office/powerpoint/2010/main" val="2156142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93AADF-5D5A-319E-F9D8-AA12799CAB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6F7BDE-33CF-0AB2-C574-BBE4F015F032}"/>
              </a:ext>
            </a:extLst>
          </p:cNvPr>
          <p:cNvSpPr>
            <a:spLocks noGrp="1"/>
          </p:cNvSpPr>
          <p:nvPr>
            <p:ph type="title"/>
          </p:nvPr>
        </p:nvSpPr>
        <p:spPr>
          <a:xfrm>
            <a:off x="1327075" y="83322"/>
            <a:ext cx="7977674" cy="1089629"/>
          </a:xfrm>
        </p:spPr>
        <p:txBody>
          <a:bodyPr>
            <a:noAutofit/>
          </a:bodyPr>
          <a:lstStyle/>
          <a:p>
            <a:pPr algn="ctr">
              <a:defRPr sz="4000" b="1">
                <a:solidFill>
                  <a:srgbClr val="00B050"/>
                </a:solidFill>
              </a:defRPr>
            </a:pPr>
            <a:r>
              <a:rPr lang="en-US" sz="1600" b="1" dirty="0">
                <a:solidFill>
                  <a:srgbClr val="0070C0"/>
                </a:solidFill>
                <a:effectLst/>
                <a:latin typeface="Calibri" panose="020F0502020204030204" pitchFamily="34" charset="0"/>
              </a:rPr>
              <a:t>These sports have seen athletes achieve the greatest success when they reach their prime age of 25.</a:t>
            </a:r>
            <a:endParaRPr lang="en-US" sz="1400" dirty="0">
              <a:solidFill>
                <a:srgbClr val="0070C0"/>
              </a:solidFill>
            </a:endParaRPr>
          </a:p>
        </p:txBody>
      </p:sp>
      <p:pic>
        <p:nvPicPr>
          <p:cNvPr id="7" name="Picture 6" descr="A group of colorful rings&#10;&#10;AI-generated content may be incorrect.">
            <a:extLst>
              <a:ext uri="{FF2B5EF4-FFF2-40B4-BE49-F238E27FC236}">
                <a16:creationId xmlns:a16="http://schemas.microsoft.com/office/drawing/2014/main" id="{FD986C3D-59BB-E26F-7E9B-539EADC26E3E}"/>
              </a:ext>
            </a:extLst>
          </p:cNvPr>
          <p:cNvPicPr>
            <a:picLocks noChangeAspect="1"/>
          </p:cNvPicPr>
          <p:nvPr/>
        </p:nvPicPr>
        <p:blipFill>
          <a:blip r:embed="rId3"/>
          <a:stretch>
            <a:fillRect/>
          </a:stretch>
        </p:blipFill>
        <p:spPr>
          <a:xfrm>
            <a:off x="0" y="-7366"/>
            <a:ext cx="1327075" cy="813816"/>
          </a:xfrm>
          <a:prstGeom prst="rect">
            <a:avLst/>
          </a:prstGeom>
        </p:spPr>
      </p:pic>
      <p:pic>
        <p:nvPicPr>
          <p:cNvPr id="4" name="Picture 3">
            <a:extLst>
              <a:ext uri="{FF2B5EF4-FFF2-40B4-BE49-F238E27FC236}">
                <a16:creationId xmlns:a16="http://schemas.microsoft.com/office/drawing/2014/main" id="{AAF78C1E-6B10-9C51-D3F6-C7590A1259BA}"/>
              </a:ext>
            </a:extLst>
          </p:cNvPr>
          <p:cNvPicPr>
            <a:picLocks noChangeAspect="1"/>
          </p:cNvPicPr>
          <p:nvPr/>
        </p:nvPicPr>
        <p:blipFill>
          <a:blip r:embed="rId4"/>
          <a:stretch>
            <a:fillRect/>
          </a:stretch>
        </p:blipFill>
        <p:spPr>
          <a:xfrm>
            <a:off x="111967" y="1273332"/>
            <a:ext cx="8920066" cy="5435377"/>
          </a:xfrm>
          <a:prstGeom prst="rect">
            <a:avLst/>
          </a:prstGeom>
        </p:spPr>
      </p:pic>
    </p:spTree>
    <p:extLst>
      <p:ext uri="{BB962C8B-B14F-4D97-AF65-F5344CB8AC3E}">
        <p14:creationId xmlns:p14="http://schemas.microsoft.com/office/powerpoint/2010/main" val="1297597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DBAE1-6FF5-F6CC-1048-859BB2487E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6EC50-3D96-877A-C085-02FCF4FA80E3}"/>
              </a:ext>
            </a:extLst>
          </p:cNvPr>
          <p:cNvSpPr>
            <a:spLocks noGrp="1"/>
          </p:cNvSpPr>
          <p:nvPr>
            <p:ph type="title"/>
          </p:nvPr>
        </p:nvSpPr>
        <p:spPr>
          <a:xfrm>
            <a:off x="1854620" y="85799"/>
            <a:ext cx="7364026" cy="1283991"/>
          </a:xfrm>
        </p:spPr>
        <p:txBody>
          <a:bodyPr>
            <a:normAutofit fontScale="90000"/>
          </a:bodyPr>
          <a:lstStyle/>
          <a:p>
            <a:pPr>
              <a:defRPr sz="4000" b="1">
                <a:solidFill>
                  <a:srgbClr val="00B050"/>
                </a:solidFill>
              </a:defRPr>
            </a:pPr>
            <a:r>
              <a:rPr lang="en-US" sz="1800" dirty="0">
                <a:latin typeface="Calibri" panose="020F0502020204030204" pitchFamily="34" charset="0"/>
              </a:rPr>
              <a:t>This chart illustrates the correlation between athletes’ height and success, highlighting that 180 cm is the most common height among top performers.</a:t>
            </a:r>
            <a:br>
              <a:rPr lang="en-US" sz="3200" dirty="0">
                <a:solidFill>
                  <a:srgbClr val="FFC000"/>
                </a:solidFill>
              </a:rPr>
            </a:br>
            <a:br>
              <a:rPr lang="en-US" sz="3000" dirty="0">
                <a:solidFill>
                  <a:srgbClr val="FFC000"/>
                </a:solidFill>
              </a:rPr>
            </a:br>
            <a:endParaRPr lang="en-US" sz="30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4CC134F4-1CA9-88A8-E1AC-0911AE70F2E1}"/>
              </a:ext>
            </a:extLst>
          </p:cNvPr>
          <p:cNvPicPr>
            <a:picLocks noChangeAspect="1"/>
          </p:cNvPicPr>
          <p:nvPr/>
        </p:nvPicPr>
        <p:blipFill>
          <a:blip r:embed="rId3"/>
          <a:stretch>
            <a:fillRect/>
          </a:stretch>
        </p:blipFill>
        <p:spPr>
          <a:xfrm>
            <a:off x="0" y="-7366"/>
            <a:ext cx="1327075" cy="813816"/>
          </a:xfrm>
          <a:prstGeom prst="rect">
            <a:avLst/>
          </a:prstGeom>
        </p:spPr>
      </p:pic>
      <p:pic>
        <p:nvPicPr>
          <p:cNvPr id="13" name="Picture 12">
            <a:extLst>
              <a:ext uri="{FF2B5EF4-FFF2-40B4-BE49-F238E27FC236}">
                <a16:creationId xmlns:a16="http://schemas.microsoft.com/office/drawing/2014/main" id="{44A2AA9E-D10B-9FC6-FC22-F1357B23F990}"/>
              </a:ext>
            </a:extLst>
          </p:cNvPr>
          <p:cNvPicPr>
            <a:picLocks noChangeAspect="1"/>
          </p:cNvPicPr>
          <p:nvPr/>
        </p:nvPicPr>
        <p:blipFill>
          <a:blip r:embed="rId4"/>
          <a:stretch>
            <a:fillRect/>
          </a:stretch>
        </p:blipFill>
        <p:spPr>
          <a:xfrm>
            <a:off x="150833" y="806449"/>
            <a:ext cx="8842333" cy="5965751"/>
          </a:xfrm>
          <a:prstGeom prst="rect">
            <a:avLst/>
          </a:prstGeom>
        </p:spPr>
      </p:pic>
    </p:spTree>
    <p:extLst>
      <p:ext uri="{BB962C8B-B14F-4D97-AF65-F5344CB8AC3E}">
        <p14:creationId xmlns:p14="http://schemas.microsoft.com/office/powerpoint/2010/main" val="1870074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6E59C5-8FD6-BBE1-1B9A-F2ECDB5C89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9AF85D-213C-4535-EE17-34F1D941E3AE}"/>
              </a:ext>
            </a:extLst>
          </p:cNvPr>
          <p:cNvSpPr>
            <a:spLocks noGrp="1"/>
          </p:cNvSpPr>
          <p:nvPr>
            <p:ph type="title"/>
          </p:nvPr>
        </p:nvSpPr>
        <p:spPr>
          <a:xfrm>
            <a:off x="1556040" y="399542"/>
            <a:ext cx="7168082" cy="720651"/>
          </a:xfrm>
        </p:spPr>
        <p:txBody>
          <a:bodyPr>
            <a:normAutofit fontScale="90000"/>
          </a:bodyPr>
          <a:lstStyle/>
          <a:p>
            <a:pPr algn="ctr">
              <a:defRPr sz="4000" b="1">
                <a:solidFill>
                  <a:srgbClr val="00B050"/>
                </a:solidFill>
              </a:defRPr>
            </a:pPr>
            <a:r>
              <a:rPr lang="en-US" sz="1800" b="1" dirty="0">
                <a:solidFill>
                  <a:srgbClr val="FF0000"/>
                </a:solidFill>
                <a:effectLst/>
                <a:latin typeface="Calibri Light" panose="020F0302020204030204" pitchFamily="34" charset="0"/>
              </a:rPr>
              <a:t>This chart illustrates the sports that achieve the highest success rates at the optimal height of 180 cm.</a:t>
            </a:r>
            <a:br>
              <a:rPr lang="en-US" sz="3200" b="1" dirty="0">
                <a:solidFill>
                  <a:srgbClr val="FFC000"/>
                </a:solidFill>
                <a:effectLst/>
                <a:latin typeface="Calibri Light" panose="020F0302020204030204" pitchFamily="34" charset="0"/>
              </a:rPr>
            </a:br>
            <a:br>
              <a:rPr lang="en-US" sz="3200" b="1" dirty="0">
                <a:solidFill>
                  <a:srgbClr val="FFC000"/>
                </a:solidFill>
                <a:effectLst/>
                <a:latin typeface="Calibri Light" panose="020F0302020204030204" pitchFamily="34" charset="0"/>
              </a:rPr>
            </a:br>
            <a:endParaRPr lang="en-US" sz="30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E6EFDE34-AB8C-4459-3A06-64948F24492A}"/>
              </a:ext>
            </a:extLst>
          </p:cNvPr>
          <p:cNvPicPr>
            <a:picLocks noChangeAspect="1"/>
          </p:cNvPicPr>
          <p:nvPr/>
        </p:nvPicPr>
        <p:blipFill>
          <a:blip r:embed="rId3"/>
          <a:stretch>
            <a:fillRect/>
          </a:stretch>
        </p:blipFill>
        <p:spPr>
          <a:xfrm>
            <a:off x="0" y="-7366"/>
            <a:ext cx="1327075" cy="813816"/>
          </a:xfrm>
          <a:prstGeom prst="rect">
            <a:avLst/>
          </a:prstGeom>
        </p:spPr>
      </p:pic>
      <p:pic>
        <p:nvPicPr>
          <p:cNvPr id="5" name="Picture 4">
            <a:extLst>
              <a:ext uri="{FF2B5EF4-FFF2-40B4-BE49-F238E27FC236}">
                <a16:creationId xmlns:a16="http://schemas.microsoft.com/office/drawing/2014/main" id="{FFF6795E-870E-F480-EF74-80A4E65CF83E}"/>
              </a:ext>
            </a:extLst>
          </p:cNvPr>
          <p:cNvPicPr>
            <a:picLocks noChangeAspect="1"/>
          </p:cNvPicPr>
          <p:nvPr/>
        </p:nvPicPr>
        <p:blipFill>
          <a:blip r:embed="rId4"/>
          <a:stretch>
            <a:fillRect/>
          </a:stretch>
        </p:blipFill>
        <p:spPr>
          <a:xfrm>
            <a:off x="102636" y="826024"/>
            <a:ext cx="8938727" cy="5938669"/>
          </a:xfrm>
          <a:prstGeom prst="rect">
            <a:avLst/>
          </a:prstGeom>
        </p:spPr>
      </p:pic>
    </p:spTree>
    <p:extLst>
      <p:ext uri="{BB962C8B-B14F-4D97-AF65-F5344CB8AC3E}">
        <p14:creationId xmlns:p14="http://schemas.microsoft.com/office/powerpoint/2010/main" val="1783851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97504-7DF3-B87F-3F98-08981DC44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485D4B-D968-6690-8954-37E3DBF9B0BF}"/>
              </a:ext>
            </a:extLst>
          </p:cNvPr>
          <p:cNvSpPr>
            <a:spLocks noGrp="1"/>
          </p:cNvSpPr>
          <p:nvPr>
            <p:ph type="title"/>
          </p:nvPr>
        </p:nvSpPr>
        <p:spPr>
          <a:xfrm>
            <a:off x="1668007" y="-82152"/>
            <a:ext cx="7475993" cy="1283991"/>
          </a:xfrm>
        </p:spPr>
        <p:txBody>
          <a:bodyPr>
            <a:normAutofit/>
          </a:bodyPr>
          <a:lstStyle/>
          <a:p>
            <a:pPr>
              <a:defRPr sz="4000" b="1">
                <a:solidFill>
                  <a:srgbClr val="00B050"/>
                </a:solidFill>
              </a:defRPr>
            </a:pPr>
            <a:r>
              <a:rPr lang="en-US" sz="1800" b="1" dirty="0">
                <a:solidFill>
                  <a:srgbClr val="0070C0"/>
                </a:solidFill>
                <a:effectLst/>
                <a:latin typeface="Calibri" panose="020F0502020204030204" pitchFamily="34" charset="0"/>
              </a:rPr>
              <a:t>This chart shows that 70 kgs is the most frequent weight among successful athletes.</a:t>
            </a:r>
            <a:endParaRPr lang="en-US" sz="3000" dirty="0">
              <a:solidFill>
                <a:srgbClr val="0070C0"/>
              </a:solidFill>
            </a:endParaRPr>
          </a:p>
        </p:txBody>
      </p:sp>
      <p:pic>
        <p:nvPicPr>
          <p:cNvPr id="7" name="Picture 6" descr="A group of colorful rings&#10;&#10;AI-generated content may be incorrect.">
            <a:extLst>
              <a:ext uri="{FF2B5EF4-FFF2-40B4-BE49-F238E27FC236}">
                <a16:creationId xmlns:a16="http://schemas.microsoft.com/office/drawing/2014/main" id="{F7FA43E7-D786-C941-9CDF-3829CD43C881}"/>
              </a:ext>
            </a:extLst>
          </p:cNvPr>
          <p:cNvPicPr>
            <a:picLocks noChangeAspect="1"/>
          </p:cNvPicPr>
          <p:nvPr/>
        </p:nvPicPr>
        <p:blipFill>
          <a:blip r:embed="rId3"/>
          <a:stretch>
            <a:fillRect/>
          </a:stretch>
        </p:blipFill>
        <p:spPr>
          <a:xfrm>
            <a:off x="0" y="-7366"/>
            <a:ext cx="1327075" cy="813816"/>
          </a:xfrm>
          <a:prstGeom prst="rect">
            <a:avLst/>
          </a:prstGeom>
        </p:spPr>
      </p:pic>
      <p:pic>
        <p:nvPicPr>
          <p:cNvPr id="4" name="Picture 3">
            <a:extLst>
              <a:ext uri="{FF2B5EF4-FFF2-40B4-BE49-F238E27FC236}">
                <a16:creationId xmlns:a16="http://schemas.microsoft.com/office/drawing/2014/main" id="{181FCEEF-A0B1-87B8-29A8-26ACBDD23089}"/>
              </a:ext>
            </a:extLst>
          </p:cNvPr>
          <p:cNvPicPr>
            <a:picLocks noChangeAspect="1"/>
          </p:cNvPicPr>
          <p:nvPr/>
        </p:nvPicPr>
        <p:blipFill>
          <a:blip r:embed="rId4"/>
          <a:stretch>
            <a:fillRect/>
          </a:stretch>
        </p:blipFill>
        <p:spPr>
          <a:xfrm>
            <a:off x="97343" y="1037891"/>
            <a:ext cx="8949314" cy="5734310"/>
          </a:xfrm>
          <a:prstGeom prst="rect">
            <a:avLst/>
          </a:prstGeom>
        </p:spPr>
      </p:pic>
    </p:spTree>
    <p:extLst>
      <p:ext uri="{BB962C8B-B14F-4D97-AF65-F5344CB8AC3E}">
        <p14:creationId xmlns:p14="http://schemas.microsoft.com/office/powerpoint/2010/main" val="2710744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73A16C-E98A-3BAF-E52A-A43BB3B39C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4F4427-F9CA-8EFE-9091-94BAE31DD673}"/>
              </a:ext>
            </a:extLst>
          </p:cNvPr>
          <p:cNvSpPr>
            <a:spLocks noGrp="1"/>
          </p:cNvSpPr>
          <p:nvPr>
            <p:ph type="title"/>
          </p:nvPr>
        </p:nvSpPr>
        <p:spPr>
          <a:xfrm>
            <a:off x="1560861" y="-242454"/>
            <a:ext cx="7475993" cy="1283991"/>
          </a:xfrm>
        </p:spPr>
        <p:txBody>
          <a:bodyPr>
            <a:normAutofit/>
          </a:bodyPr>
          <a:lstStyle/>
          <a:p>
            <a:pPr algn="ctr">
              <a:defRPr sz="4000" b="1">
                <a:solidFill>
                  <a:srgbClr val="00B050"/>
                </a:solidFill>
              </a:defRPr>
            </a:pPr>
            <a:r>
              <a:rPr lang="en-US" sz="1600" b="1" dirty="0">
                <a:solidFill>
                  <a:srgbClr val="FFC000"/>
                </a:solidFill>
                <a:effectLst/>
                <a:latin typeface="Calibri" panose="020F0502020204030204" pitchFamily="34" charset="0"/>
              </a:rPr>
              <a:t>This chart illustrates the sport with the highest success rate within the most successful weight category, specifically 70 kg.</a:t>
            </a:r>
            <a:endParaRPr lang="en-US" sz="28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CFBC3A0C-F87D-BE47-8FDC-6BCB6CB84D10}"/>
              </a:ext>
            </a:extLst>
          </p:cNvPr>
          <p:cNvPicPr>
            <a:picLocks noChangeAspect="1"/>
          </p:cNvPicPr>
          <p:nvPr/>
        </p:nvPicPr>
        <p:blipFill>
          <a:blip r:embed="rId3"/>
          <a:stretch>
            <a:fillRect/>
          </a:stretch>
        </p:blipFill>
        <p:spPr>
          <a:xfrm>
            <a:off x="0" y="-7366"/>
            <a:ext cx="1327075" cy="813816"/>
          </a:xfrm>
          <a:prstGeom prst="rect">
            <a:avLst/>
          </a:prstGeom>
        </p:spPr>
      </p:pic>
      <p:pic>
        <p:nvPicPr>
          <p:cNvPr id="4" name="Picture 3">
            <a:extLst>
              <a:ext uri="{FF2B5EF4-FFF2-40B4-BE49-F238E27FC236}">
                <a16:creationId xmlns:a16="http://schemas.microsoft.com/office/drawing/2014/main" id="{631F6E86-E891-84AA-9060-F2342876555F}"/>
              </a:ext>
            </a:extLst>
          </p:cNvPr>
          <p:cNvPicPr>
            <a:picLocks noChangeAspect="1"/>
          </p:cNvPicPr>
          <p:nvPr/>
        </p:nvPicPr>
        <p:blipFill>
          <a:blip r:embed="rId4"/>
          <a:stretch>
            <a:fillRect/>
          </a:stretch>
        </p:blipFill>
        <p:spPr>
          <a:xfrm>
            <a:off x="107146" y="799382"/>
            <a:ext cx="8929708" cy="5983973"/>
          </a:xfrm>
          <a:prstGeom prst="rect">
            <a:avLst/>
          </a:prstGeom>
        </p:spPr>
      </p:pic>
    </p:spTree>
    <p:extLst>
      <p:ext uri="{BB962C8B-B14F-4D97-AF65-F5344CB8AC3E}">
        <p14:creationId xmlns:p14="http://schemas.microsoft.com/office/powerpoint/2010/main" val="565837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C99013-7762-C960-76B6-E19EE896C5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02281-7F77-22F1-196F-3CF7737F039B}"/>
              </a:ext>
            </a:extLst>
          </p:cNvPr>
          <p:cNvSpPr>
            <a:spLocks noGrp="1"/>
          </p:cNvSpPr>
          <p:nvPr>
            <p:ph type="title"/>
          </p:nvPr>
        </p:nvSpPr>
        <p:spPr>
          <a:xfrm>
            <a:off x="1210237" y="-91253"/>
            <a:ext cx="8050396" cy="1283991"/>
          </a:xfrm>
        </p:spPr>
        <p:txBody>
          <a:bodyPr>
            <a:normAutofit/>
          </a:bodyPr>
          <a:lstStyle/>
          <a:p>
            <a:pPr algn="ctr">
              <a:defRPr sz="4000" b="1">
                <a:solidFill>
                  <a:srgbClr val="00B050"/>
                </a:solidFill>
              </a:defRPr>
            </a:pPr>
            <a:r>
              <a:rPr lang="en-US" sz="1600" dirty="0">
                <a:solidFill>
                  <a:srgbClr val="00B050"/>
                </a:solidFill>
                <a:effectLst/>
                <a:latin typeface="Calibri" panose="020F0502020204030204" pitchFamily="34" charset="0"/>
              </a:rPr>
              <a:t>The United States leads with over 5,000 medals, followed by Russia, Germany—which is closing the gap—and then Britain and France.</a:t>
            </a:r>
            <a:endParaRPr lang="en-US" sz="2000" dirty="0">
              <a:solidFill>
                <a:srgbClr val="00B050"/>
              </a:solidFill>
            </a:endParaRPr>
          </a:p>
        </p:txBody>
      </p:sp>
      <p:pic>
        <p:nvPicPr>
          <p:cNvPr id="7" name="Picture 6" descr="A group of colorful rings&#10;&#10;AI-generated content may be incorrect.">
            <a:extLst>
              <a:ext uri="{FF2B5EF4-FFF2-40B4-BE49-F238E27FC236}">
                <a16:creationId xmlns:a16="http://schemas.microsoft.com/office/drawing/2014/main" id="{CB7FB3BF-5EC1-8515-B8A6-EB4464397A1A}"/>
              </a:ext>
            </a:extLst>
          </p:cNvPr>
          <p:cNvPicPr>
            <a:picLocks noChangeAspect="1"/>
          </p:cNvPicPr>
          <p:nvPr/>
        </p:nvPicPr>
        <p:blipFill>
          <a:blip r:embed="rId3"/>
          <a:stretch>
            <a:fillRect/>
          </a:stretch>
        </p:blipFill>
        <p:spPr>
          <a:xfrm>
            <a:off x="0" y="-7366"/>
            <a:ext cx="1327075" cy="813816"/>
          </a:xfrm>
          <a:prstGeom prst="rect">
            <a:avLst/>
          </a:prstGeom>
        </p:spPr>
      </p:pic>
      <p:pic>
        <p:nvPicPr>
          <p:cNvPr id="9" name="Picture 8">
            <a:extLst>
              <a:ext uri="{FF2B5EF4-FFF2-40B4-BE49-F238E27FC236}">
                <a16:creationId xmlns:a16="http://schemas.microsoft.com/office/drawing/2014/main" id="{53657A84-42E9-2374-0FBF-DFF7B8C7887C}"/>
              </a:ext>
            </a:extLst>
          </p:cNvPr>
          <p:cNvPicPr>
            <a:picLocks noChangeAspect="1"/>
          </p:cNvPicPr>
          <p:nvPr/>
        </p:nvPicPr>
        <p:blipFill>
          <a:blip r:embed="rId4"/>
          <a:stretch>
            <a:fillRect/>
          </a:stretch>
        </p:blipFill>
        <p:spPr>
          <a:xfrm>
            <a:off x="172616" y="1090101"/>
            <a:ext cx="8798768" cy="5478650"/>
          </a:xfrm>
          <a:prstGeom prst="rect">
            <a:avLst/>
          </a:prstGeom>
        </p:spPr>
      </p:pic>
    </p:spTree>
    <p:extLst>
      <p:ext uri="{BB962C8B-B14F-4D97-AF65-F5344CB8AC3E}">
        <p14:creationId xmlns:p14="http://schemas.microsoft.com/office/powerpoint/2010/main" val="95007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Person on a basketball court">
            <a:extLst>
              <a:ext uri="{FF2B5EF4-FFF2-40B4-BE49-F238E27FC236}">
                <a16:creationId xmlns:a16="http://schemas.microsoft.com/office/drawing/2014/main" id="{81916BBD-D617-F834-DC98-C146702D5E5B}"/>
              </a:ext>
            </a:extLst>
          </p:cNvPr>
          <p:cNvPicPr>
            <a:picLocks noChangeAspect="1"/>
          </p:cNvPicPr>
          <p:nvPr/>
        </p:nvPicPr>
        <p:blipFill>
          <a:blip r:embed="rId3">
            <a:alphaModFix/>
          </a:blip>
          <a:srcRect t="7704" r="-2" b="6491"/>
          <a:stretch>
            <a:fillRect/>
          </a:stretch>
        </p:blipFill>
        <p:spPr>
          <a:xfrm>
            <a:off x="4348157" y="10"/>
            <a:ext cx="4795614" cy="5143490"/>
          </a:xfrm>
          <a:prstGeom prst="rect">
            <a:avLst/>
          </a:prstGeom>
        </p:spPr>
      </p:pic>
      <p:pic>
        <p:nvPicPr>
          <p:cNvPr id="21" name="Picture 20">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9144000" cy="5143500"/>
          </a:xfrm>
          <a:prstGeom prst="rect">
            <a:avLst/>
          </a:prstGeom>
        </p:spPr>
      </p:pic>
      <p:sp>
        <p:nvSpPr>
          <p:cNvPr id="2" name="Title 1"/>
          <p:cNvSpPr>
            <a:spLocks noGrp="1"/>
          </p:cNvSpPr>
          <p:nvPr>
            <p:ph type="title"/>
          </p:nvPr>
        </p:nvSpPr>
        <p:spPr>
          <a:xfrm>
            <a:off x="603749" y="806450"/>
            <a:ext cx="3602727" cy="1633382"/>
          </a:xfrm>
        </p:spPr>
        <p:txBody>
          <a:bodyPr>
            <a:normAutofit/>
          </a:bodyPr>
          <a:lstStyle/>
          <a:p>
            <a:pPr>
              <a:defRPr sz="4000" b="1">
                <a:solidFill>
                  <a:srgbClr val="FFC000"/>
                </a:solidFill>
              </a:defRPr>
            </a:pPr>
            <a:r>
              <a:rPr lang="en-US" sz="4000">
                <a:solidFill>
                  <a:srgbClr val="000000"/>
                </a:solidFill>
              </a:rPr>
              <a:t>The Problem</a:t>
            </a:r>
          </a:p>
        </p:txBody>
      </p:sp>
      <p:sp>
        <p:nvSpPr>
          <p:cNvPr id="3" name="Content Placeholder 2"/>
          <p:cNvSpPr>
            <a:spLocks noGrp="1"/>
          </p:cNvSpPr>
          <p:nvPr>
            <p:ph idx="1"/>
          </p:nvPr>
        </p:nvSpPr>
        <p:spPr>
          <a:xfrm>
            <a:off x="603520" y="2069167"/>
            <a:ext cx="3602726" cy="3045693"/>
          </a:xfrm>
        </p:spPr>
        <p:txBody>
          <a:bodyPr anchor="ctr">
            <a:normAutofit/>
          </a:bodyPr>
          <a:lstStyle/>
          <a:p>
            <a:pPr marL="0" indent="0" rtl="0" eaLnBrk="1" latinLnBrk="0" hangingPunct="1">
              <a:spcBef>
                <a:spcPts val="750"/>
              </a:spcBef>
              <a:spcAft>
                <a:spcPts val="1500"/>
              </a:spcAft>
              <a:buNone/>
            </a:pPr>
            <a:r>
              <a:rPr lang="en-US" sz="1500" dirty="0">
                <a:solidFill>
                  <a:srgbClr val="000000"/>
                </a:solidFill>
                <a:effectLst/>
                <a:latin typeface="Calibri" panose="020F0502020204030204" pitchFamily="34" charset="0"/>
              </a:rPr>
              <a:t>The Olympic Games have brought athletes together for over 120 years, but issues like participation, gender equality, and performance trends remain unclear due to limited analysis of their evolution and shifting national representation.</a:t>
            </a:r>
            <a:endParaRPr lang="en-US" sz="1500" dirty="0">
              <a:solidFill>
                <a:srgbClr val="000000"/>
              </a:solidFill>
            </a:endParaRPr>
          </a:p>
        </p:txBody>
      </p:sp>
      <p:pic>
        <p:nvPicPr>
          <p:cNvPr id="5" name="Picture 4" descr="A group of colorful rings&#10;&#10;AI-generated content may be incorrect.">
            <a:extLst>
              <a:ext uri="{FF2B5EF4-FFF2-40B4-BE49-F238E27FC236}">
                <a16:creationId xmlns:a16="http://schemas.microsoft.com/office/drawing/2014/main" id="{5A15C35B-BC35-8DCD-389B-A82F13D34C90}"/>
              </a:ext>
            </a:extLst>
          </p:cNvPr>
          <p:cNvPicPr>
            <a:picLocks noChangeAspect="1"/>
          </p:cNvPicPr>
          <p:nvPr/>
        </p:nvPicPr>
        <p:blipFill>
          <a:blip r:embed="rId5"/>
          <a:stretch>
            <a:fillRect/>
          </a:stretch>
        </p:blipFill>
        <p:spPr>
          <a:xfrm>
            <a:off x="0" y="0"/>
            <a:ext cx="1327075" cy="81381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B11837-075F-386E-4307-4DC851F14A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D02330-0252-D77C-8266-1726992DF75A}"/>
              </a:ext>
            </a:extLst>
          </p:cNvPr>
          <p:cNvSpPr>
            <a:spLocks noGrp="1"/>
          </p:cNvSpPr>
          <p:nvPr>
            <p:ph type="title"/>
          </p:nvPr>
        </p:nvSpPr>
        <p:spPr>
          <a:xfrm>
            <a:off x="1210237" y="-91253"/>
            <a:ext cx="8050396" cy="1283991"/>
          </a:xfrm>
        </p:spPr>
        <p:txBody>
          <a:bodyPr>
            <a:normAutofit/>
          </a:bodyPr>
          <a:lstStyle/>
          <a:p>
            <a:pPr algn="ctr">
              <a:defRPr sz="4000" b="1">
                <a:solidFill>
                  <a:srgbClr val="00B050"/>
                </a:solidFill>
              </a:defRPr>
            </a:pPr>
            <a:r>
              <a:rPr lang="en-US" sz="1600" b="1" dirty="0">
                <a:solidFill>
                  <a:schemeClr val="accent2"/>
                </a:solidFill>
                <a:effectLst/>
                <a:latin typeface="Calibri Light" panose="020F0302020204030204" pitchFamily="34" charset="0"/>
              </a:rPr>
              <a:t>This chart displays the sports in which the top five countries have excelled the most.</a:t>
            </a:r>
            <a:endParaRPr lang="en-US" sz="1600" dirty="0">
              <a:solidFill>
                <a:schemeClr val="accent2"/>
              </a:solidFill>
            </a:endParaRPr>
          </a:p>
        </p:txBody>
      </p:sp>
      <p:pic>
        <p:nvPicPr>
          <p:cNvPr id="7" name="Picture 6" descr="A group of colorful rings&#10;&#10;AI-generated content may be incorrect.">
            <a:extLst>
              <a:ext uri="{FF2B5EF4-FFF2-40B4-BE49-F238E27FC236}">
                <a16:creationId xmlns:a16="http://schemas.microsoft.com/office/drawing/2014/main" id="{8E0A65B0-E005-8492-3A8B-A57EC6B4DD8C}"/>
              </a:ext>
            </a:extLst>
          </p:cNvPr>
          <p:cNvPicPr>
            <a:picLocks noChangeAspect="1"/>
          </p:cNvPicPr>
          <p:nvPr/>
        </p:nvPicPr>
        <p:blipFill>
          <a:blip r:embed="rId3"/>
          <a:stretch>
            <a:fillRect/>
          </a:stretch>
        </p:blipFill>
        <p:spPr>
          <a:xfrm>
            <a:off x="0" y="-7366"/>
            <a:ext cx="1327075" cy="813816"/>
          </a:xfrm>
          <a:prstGeom prst="rect">
            <a:avLst/>
          </a:prstGeom>
        </p:spPr>
      </p:pic>
      <p:pic>
        <p:nvPicPr>
          <p:cNvPr id="10" name="Picture 9">
            <a:extLst>
              <a:ext uri="{FF2B5EF4-FFF2-40B4-BE49-F238E27FC236}">
                <a16:creationId xmlns:a16="http://schemas.microsoft.com/office/drawing/2014/main" id="{17C0D6AE-442A-CFCD-884A-CA0FD6BEE42E}"/>
              </a:ext>
            </a:extLst>
          </p:cNvPr>
          <p:cNvPicPr>
            <a:picLocks noChangeAspect="1"/>
          </p:cNvPicPr>
          <p:nvPr/>
        </p:nvPicPr>
        <p:blipFill>
          <a:blip r:embed="rId4"/>
          <a:stretch>
            <a:fillRect/>
          </a:stretch>
        </p:blipFill>
        <p:spPr>
          <a:xfrm>
            <a:off x="149290" y="1012169"/>
            <a:ext cx="8845420" cy="5705872"/>
          </a:xfrm>
          <a:prstGeom prst="rect">
            <a:avLst/>
          </a:prstGeom>
        </p:spPr>
      </p:pic>
    </p:spTree>
    <p:extLst>
      <p:ext uri="{BB962C8B-B14F-4D97-AF65-F5344CB8AC3E}">
        <p14:creationId xmlns:p14="http://schemas.microsoft.com/office/powerpoint/2010/main" val="2926498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130E9-3315-1700-2157-93F2227C51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054234-CC3F-2AF2-285D-B1DC70628E8D}"/>
              </a:ext>
            </a:extLst>
          </p:cNvPr>
          <p:cNvSpPr>
            <a:spLocks noGrp="1"/>
          </p:cNvSpPr>
          <p:nvPr>
            <p:ph type="title"/>
          </p:nvPr>
        </p:nvSpPr>
        <p:spPr>
          <a:xfrm>
            <a:off x="1170143" y="75307"/>
            <a:ext cx="7973857" cy="1214560"/>
          </a:xfrm>
        </p:spPr>
        <p:txBody>
          <a:bodyPr>
            <a:normAutofit/>
          </a:bodyPr>
          <a:lstStyle/>
          <a:p>
            <a:pPr algn="ctr">
              <a:defRPr sz="4000" b="1">
                <a:solidFill>
                  <a:srgbClr val="00B050"/>
                </a:solidFill>
              </a:defRPr>
            </a:pPr>
            <a:r>
              <a:rPr lang="en-US" sz="1600" dirty="0">
                <a:solidFill>
                  <a:schemeClr val="tx2"/>
                </a:solidFill>
                <a:effectLst/>
                <a:latin typeface="Calibri Light" panose="020F0302020204030204" pitchFamily="34" charset="0"/>
              </a:rPr>
              <a:t>The USA leads in total medals, followed by Russia and Germany, with Germany earning more bronze medals than Russia</a:t>
            </a:r>
            <a:r>
              <a:rPr lang="en-US" sz="1400" dirty="0">
                <a:solidFill>
                  <a:schemeClr val="tx2"/>
                </a:solidFill>
                <a:effectLst/>
                <a:latin typeface="Calibri Light" panose="020F0302020204030204" pitchFamily="34" charset="0"/>
              </a:rPr>
              <a:t>.</a:t>
            </a:r>
            <a:endParaRPr lang="en-US" sz="1400" dirty="0">
              <a:solidFill>
                <a:schemeClr val="tx2"/>
              </a:solidFill>
            </a:endParaRPr>
          </a:p>
        </p:txBody>
      </p:sp>
      <p:pic>
        <p:nvPicPr>
          <p:cNvPr id="7" name="Picture 6" descr="A group of colorful rings&#10;&#10;AI-generated content may be incorrect.">
            <a:extLst>
              <a:ext uri="{FF2B5EF4-FFF2-40B4-BE49-F238E27FC236}">
                <a16:creationId xmlns:a16="http://schemas.microsoft.com/office/drawing/2014/main" id="{805FA4AE-C885-4B03-4B42-053400FE945D}"/>
              </a:ext>
            </a:extLst>
          </p:cNvPr>
          <p:cNvPicPr>
            <a:picLocks noChangeAspect="1"/>
          </p:cNvPicPr>
          <p:nvPr/>
        </p:nvPicPr>
        <p:blipFill>
          <a:blip r:embed="rId3"/>
          <a:stretch>
            <a:fillRect/>
          </a:stretch>
        </p:blipFill>
        <p:spPr>
          <a:xfrm>
            <a:off x="0" y="-7366"/>
            <a:ext cx="1327075" cy="813816"/>
          </a:xfrm>
          <a:prstGeom prst="rect">
            <a:avLst/>
          </a:prstGeom>
        </p:spPr>
      </p:pic>
      <p:pic>
        <p:nvPicPr>
          <p:cNvPr id="5" name="Picture 4">
            <a:extLst>
              <a:ext uri="{FF2B5EF4-FFF2-40B4-BE49-F238E27FC236}">
                <a16:creationId xmlns:a16="http://schemas.microsoft.com/office/drawing/2014/main" id="{1B767997-D84B-3490-AE94-BC1543D738B4}"/>
              </a:ext>
            </a:extLst>
          </p:cNvPr>
          <p:cNvPicPr>
            <a:picLocks noChangeAspect="1"/>
          </p:cNvPicPr>
          <p:nvPr/>
        </p:nvPicPr>
        <p:blipFill>
          <a:blip r:embed="rId4"/>
          <a:stretch>
            <a:fillRect/>
          </a:stretch>
        </p:blipFill>
        <p:spPr>
          <a:xfrm>
            <a:off x="221493" y="1279415"/>
            <a:ext cx="8701014" cy="5261344"/>
          </a:xfrm>
          <a:prstGeom prst="rect">
            <a:avLst/>
          </a:prstGeom>
        </p:spPr>
      </p:pic>
    </p:spTree>
    <p:extLst>
      <p:ext uri="{BB962C8B-B14F-4D97-AF65-F5344CB8AC3E}">
        <p14:creationId xmlns:p14="http://schemas.microsoft.com/office/powerpoint/2010/main" val="2230735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FF1B46-532E-E03B-0120-9E0075F129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EC9DD1-7185-D045-62F0-130BF0BA55AB}"/>
              </a:ext>
            </a:extLst>
          </p:cNvPr>
          <p:cNvSpPr>
            <a:spLocks noGrp="1"/>
          </p:cNvSpPr>
          <p:nvPr>
            <p:ph type="title"/>
          </p:nvPr>
        </p:nvSpPr>
        <p:spPr>
          <a:xfrm>
            <a:off x="1327075" y="0"/>
            <a:ext cx="7905771" cy="1283991"/>
          </a:xfrm>
        </p:spPr>
        <p:txBody>
          <a:bodyPr>
            <a:normAutofit/>
          </a:bodyPr>
          <a:lstStyle/>
          <a:p>
            <a:pPr algn="ctr">
              <a:defRPr sz="4000" b="1">
                <a:solidFill>
                  <a:srgbClr val="00B050"/>
                </a:solidFill>
              </a:defRPr>
            </a:pPr>
            <a:r>
              <a:rPr lang="en-US" sz="1800" dirty="0">
                <a:solidFill>
                  <a:srgbClr val="0070C0"/>
                </a:solidFill>
                <a:latin typeface="Calibri" panose="020F0502020204030204" pitchFamily="34" charset="0"/>
              </a:rPr>
              <a:t>The USA has clearly produced the most athletes over time. This map also shows that a country's athlete numbers don't always correlate with its population size.</a:t>
            </a:r>
            <a:br>
              <a:rPr lang="en-US" sz="3200" dirty="0">
                <a:solidFill>
                  <a:srgbClr val="000000"/>
                </a:solidFill>
              </a:rPr>
            </a:br>
            <a:endParaRPr lang="en-US" sz="30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75DD3A61-29AA-2377-7D7E-ED2542F8713E}"/>
              </a:ext>
            </a:extLst>
          </p:cNvPr>
          <p:cNvPicPr>
            <a:picLocks noChangeAspect="1"/>
          </p:cNvPicPr>
          <p:nvPr/>
        </p:nvPicPr>
        <p:blipFill>
          <a:blip r:embed="rId3"/>
          <a:stretch>
            <a:fillRect/>
          </a:stretch>
        </p:blipFill>
        <p:spPr>
          <a:xfrm>
            <a:off x="0" y="-7366"/>
            <a:ext cx="1327075" cy="813816"/>
          </a:xfrm>
          <a:prstGeom prst="rect">
            <a:avLst/>
          </a:prstGeom>
        </p:spPr>
      </p:pic>
      <p:pic>
        <p:nvPicPr>
          <p:cNvPr id="9" name="Picture 8">
            <a:extLst>
              <a:ext uri="{FF2B5EF4-FFF2-40B4-BE49-F238E27FC236}">
                <a16:creationId xmlns:a16="http://schemas.microsoft.com/office/drawing/2014/main" id="{7B67C241-E1B9-E4AA-6017-B6D085F2C18B}"/>
              </a:ext>
            </a:extLst>
          </p:cNvPr>
          <p:cNvPicPr>
            <a:picLocks noChangeAspect="1"/>
          </p:cNvPicPr>
          <p:nvPr/>
        </p:nvPicPr>
        <p:blipFill>
          <a:blip r:embed="rId4"/>
          <a:stretch>
            <a:fillRect/>
          </a:stretch>
        </p:blipFill>
        <p:spPr>
          <a:xfrm>
            <a:off x="139942" y="813816"/>
            <a:ext cx="8864116" cy="5922886"/>
          </a:xfrm>
          <a:prstGeom prst="rect">
            <a:avLst/>
          </a:prstGeom>
        </p:spPr>
      </p:pic>
    </p:spTree>
    <p:extLst>
      <p:ext uri="{BB962C8B-B14F-4D97-AF65-F5344CB8AC3E}">
        <p14:creationId xmlns:p14="http://schemas.microsoft.com/office/powerpoint/2010/main" val="3176068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0A047-014E-CDFE-ED90-02985A168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E1AD51-DD00-54F5-2CFF-4B264913942C}"/>
              </a:ext>
            </a:extLst>
          </p:cNvPr>
          <p:cNvSpPr>
            <a:spLocks noGrp="1"/>
          </p:cNvSpPr>
          <p:nvPr>
            <p:ph type="title"/>
          </p:nvPr>
        </p:nvSpPr>
        <p:spPr>
          <a:xfrm>
            <a:off x="1170143" y="75307"/>
            <a:ext cx="7973857" cy="1214560"/>
          </a:xfrm>
        </p:spPr>
        <p:txBody>
          <a:bodyPr>
            <a:normAutofit/>
          </a:bodyPr>
          <a:lstStyle/>
          <a:p>
            <a:pPr algn="ctr">
              <a:defRPr sz="4000" b="1">
                <a:solidFill>
                  <a:srgbClr val="00B050"/>
                </a:solidFill>
              </a:defRPr>
            </a:pPr>
            <a:r>
              <a:rPr lang="en-US" sz="1600" b="1" dirty="0">
                <a:solidFill>
                  <a:srgbClr val="00B050"/>
                </a:solidFill>
                <a:effectLst/>
                <a:latin typeface="Calibri Light" panose="020F0302020204030204" pitchFamily="34" charset="0"/>
              </a:rPr>
              <a:t>The average GDPs of the top 5 countries from 1960 to 2017 show that Olympic success is not strongly linked to a country’s GDP.</a:t>
            </a:r>
            <a:endParaRPr lang="en-US" sz="1400" dirty="0">
              <a:solidFill>
                <a:srgbClr val="00B050"/>
              </a:solidFill>
            </a:endParaRPr>
          </a:p>
        </p:txBody>
      </p:sp>
      <p:pic>
        <p:nvPicPr>
          <p:cNvPr id="7" name="Picture 6" descr="A group of colorful rings&#10;&#10;AI-generated content may be incorrect.">
            <a:extLst>
              <a:ext uri="{FF2B5EF4-FFF2-40B4-BE49-F238E27FC236}">
                <a16:creationId xmlns:a16="http://schemas.microsoft.com/office/drawing/2014/main" id="{9A41301B-F763-9EA6-ECE1-17E94853E34C}"/>
              </a:ext>
            </a:extLst>
          </p:cNvPr>
          <p:cNvPicPr>
            <a:picLocks noChangeAspect="1"/>
          </p:cNvPicPr>
          <p:nvPr/>
        </p:nvPicPr>
        <p:blipFill>
          <a:blip r:embed="rId3"/>
          <a:stretch>
            <a:fillRect/>
          </a:stretch>
        </p:blipFill>
        <p:spPr>
          <a:xfrm>
            <a:off x="0" y="-7366"/>
            <a:ext cx="1327075" cy="813816"/>
          </a:xfrm>
          <a:prstGeom prst="rect">
            <a:avLst/>
          </a:prstGeom>
        </p:spPr>
      </p:pic>
      <p:pic>
        <p:nvPicPr>
          <p:cNvPr id="4" name="Picture 3">
            <a:extLst>
              <a:ext uri="{FF2B5EF4-FFF2-40B4-BE49-F238E27FC236}">
                <a16:creationId xmlns:a16="http://schemas.microsoft.com/office/drawing/2014/main" id="{6DDFB8A1-A652-A8F9-F224-7AEABB2193AC}"/>
              </a:ext>
            </a:extLst>
          </p:cNvPr>
          <p:cNvPicPr>
            <a:picLocks noChangeAspect="1"/>
          </p:cNvPicPr>
          <p:nvPr/>
        </p:nvPicPr>
        <p:blipFill>
          <a:blip r:embed="rId4"/>
          <a:stretch>
            <a:fillRect/>
          </a:stretch>
        </p:blipFill>
        <p:spPr>
          <a:xfrm>
            <a:off x="106140" y="1028035"/>
            <a:ext cx="8959812" cy="5662014"/>
          </a:xfrm>
          <a:prstGeom prst="rect">
            <a:avLst/>
          </a:prstGeom>
        </p:spPr>
      </p:pic>
    </p:spTree>
    <p:extLst>
      <p:ext uri="{BB962C8B-B14F-4D97-AF65-F5344CB8AC3E}">
        <p14:creationId xmlns:p14="http://schemas.microsoft.com/office/powerpoint/2010/main" val="3719038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FAEC7-23F9-4659-3408-C094B79CB6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C0945-BC2D-8AA1-01FF-5A7D0F73B1A2}"/>
              </a:ext>
            </a:extLst>
          </p:cNvPr>
          <p:cNvSpPr>
            <a:spLocks noGrp="1"/>
          </p:cNvSpPr>
          <p:nvPr>
            <p:ph type="title"/>
          </p:nvPr>
        </p:nvSpPr>
        <p:spPr>
          <a:xfrm>
            <a:off x="1327075" y="0"/>
            <a:ext cx="7820735" cy="1283991"/>
          </a:xfrm>
        </p:spPr>
        <p:txBody>
          <a:bodyPr>
            <a:normAutofit/>
          </a:bodyPr>
          <a:lstStyle/>
          <a:p>
            <a:pPr algn="ctr">
              <a:defRPr sz="4000" b="1">
                <a:solidFill>
                  <a:srgbClr val="00B050"/>
                </a:solidFill>
              </a:defRPr>
            </a:pPr>
            <a:r>
              <a:rPr lang="en-US" sz="1600" dirty="0">
                <a:solidFill>
                  <a:srgbClr val="FFC000"/>
                </a:solidFill>
                <a:latin typeface="Calibri" panose="020F0502020204030204" pitchFamily="34" charset="0"/>
              </a:rPr>
              <a:t>Athletics is the most popular sport worldwide and tops the medal count, followed by swimming, rowing, gymnastics, and ice hockey.</a:t>
            </a:r>
            <a:br>
              <a:rPr lang="en-US" sz="3200" dirty="0">
                <a:solidFill>
                  <a:srgbClr val="FFC000"/>
                </a:solidFill>
              </a:rPr>
            </a:br>
            <a:endParaRPr lang="en-US" sz="30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629577D0-D190-AEEC-16BF-F5C9B589A2BD}"/>
              </a:ext>
            </a:extLst>
          </p:cNvPr>
          <p:cNvPicPr>
            <a:picLocks noChangeAspect="1"/>
          </p:cNvPicPr>
          <p:nvPr/>
        </p:nvPicPr>
        <p:blipFill>
          <a:blip r:embed="rId3"/>
          <a:stretch>
            <a:fillRect/>
          </a:stretch>
        </p:blipFill>
        <p:spPr>
          <a:xfrm>
            <a:off x="0" y="-7366"/>
            <a:ext cx="1327075" cy="813816"/>
          </a:xfrm>
          <a:prstGeom prst="rect">
            <a:avLst/>
          </a:prstGeom>
        </p:spPr>
      </p:pic>
      <p:pic>
        <p:nvPicPr>
          <p:cNvPr id="9" name="Picture 8">
            <a:extLst>
              <a:ext uri="{FF2B5EF4-FFF2-40B4-BE49-F238E27FC236}">
                <a16:creationId xmlns:a16="http://schemas.microsoft.com/office/drawing/2014/main" id="{052F9E7C-24B2-8DC9-A7EA-11BBFA5FCA2E}"/>
              </a:ext>
            </a:extLst>
          </p:cNvPr>
          <p:cNvPicPr>
            <a:picLocks noChangeAspect="1"/>
          </p:cNvPicPr>
          <p:nvPr/>
        </p:nvPicPr>
        <p:blipFill>
          <a:blip r:embed="rId4"/>
          <a:stretch>
            <a:fillRect/>
          </a:stretch>
        </p:blipFill>
        <p:spPr>
          <a:xfrm>
            <a:off x="100732" y="813816"/>
            <a:ext cx="8942536" cy="5892930"/>
          </a:xfrm>
          <a:prstGeom prst="rect">
            <a:avLst/>
          </a:prstGeom>
        </p:spPr>
      </p:pic>
    </p:spTree>
    <p:extLst>
      <p:ext uri="{BB962C8B-B14F-4D97-AF65-F5344CB8AC3E}">
        <p14:creationId xmlns:p14="http://schemas.microsoft.com/office/powerpoint/2010/main" val="2465482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39773-82C0-ED40-A7CE-9EF175CB6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FC109B-AC64-D07E-257A-0D32A0AFF201}"/>
              </a:ext>
            </a:extLst>
          </p:cNvPr>
          <p:cNvSpPr>
            <a:spLocks noGrp="1"/>
          </p:cNvSpPr>
          <p:nvPr>
            <p:ph type="title"/>
          </p:nvPr>
        </p:nvSpPr>
        <p:spPr>
          <a:xfrm>
            <a:off x="1327075" y="164454"/>
            <a:ext cx="7903029" cy="1283991"/>
          </a:xfrm>
        </p:spPr>
        <p:txBody>
          <a:bodyPr>
            <a:normAutofit fontScale="90000"/>
          </a:bodyPr>
          <a:lstStyle/>
          <a:p>
            <a:pPr algn="ctr">
              <a:defRPr sz="4000" b="1">
                <a:solidFill>
                  <a:srgbClr val="00B050"/>
                </a:solidFill>
              </a:defRPr>
            </a:pPr>
            <a:r>
              <a:rPr lang="en-US" sz="1800" dirty="0">
                <a:solidFill>
                  <a:schemeClr val="tx2"/>
                </a:solidFill>
                <a:latin typeface="Calibri" panose="020F0502020204030204" pitchFamily="34" charset="0"/>
              </a:rPr>
              <a:t>The graph illustrates a yearly rise in countries participating in the Olympics, notably after the Winter Games began, boosting diversity.</a:t>
            </a:r>
            <a:br>
              <a:rPr lang="en-US" sz="3200" dirty="0">
                <a:solidFill>
                  <a:schemeClr val="tx2"/>
                </a:solidFill>
                <a:latin typeface="Calibri" panose="020F0502020204030204" pitchFamily="34" charset="0"/>
              </a:rPr>
            </a:br>
            <a:br>
              <a:rPr lang="en-US" sz="3000" dirty="0">
                <a:solidFill>
                  <a:schemeClr val="tx2"/>
                </a:solidFill>
              </a:rPr>
            </a:br>
            <a:endParaRPr lang="en-US" sz="3000" dirty="0">
              <a:solidFill>
                <a:schemeClr val="tx2"/>
              </a:solidFill>
            </a:endParaRPr>
          </a:p>
        </p:txBody>
      </p:sp>
      <p:pic>
        <p:nvPicPr>
          <p:cNvPr id="7" name="Picture 6" descr="A group of colorful rings&#10;&#10;AI-generated content may be incorrect.">
            <a:extLst>
              <a:ext uri="{FF2B5EF4-FFF2-40B4-BE49-F238E27FC236}">
                <a16:creationId xmlns:a16="http://schemas.microsoft.com/office/drawing/2014/main" id="{FFF1F3BA-4A33-B709-6460-6E5FF0B888C9}"/>
              </a:ext>
            </a:extLst>
          </p:cNvPr>
          <p:cNvPicPr>
            <a:picLocks noChangeAspect="1"/>
          </p:cNvPicPr>
          <p:nvPr/>
        </p:nvPicPr>
        <p:blipFill>
          <a:blip r:embed="rId3"/>
          <a:stretch>
            <a:fillRect/>
          </a:stretch>
        </p:blipFill>
        <p:spPr>
          <a:xfrm>
            <a:off x="0" y="-7366"/>
            <a:ext cx="1327075" cy="813816"/>
          </a:xfrm>
          <a:prstGeom prst="rect">
            <a:avLst/>
          </a:prstGeom>
        </p:spPr>
      </p:pic>
      <p:pic>
        <p:nvPicPr>
          <p:cNvPr id="24" name="Picture 23">
            <a:extLst>
              <a:ext uri="{FF2B5EF4-FFF2-40B4-BE49-F238E27FC236}">
                <a16:creationId xmlns:a16="http://schemas.microsoft.com/office/drawing/2014/main" id="{55CCFC73-3BA6-6CB1-73B9-EFF777E96367}"/>
              </a:ext>
            </a:extLst>
          </p:cNvPr>
          <p:cNvPicPr>
            <a:picLocks noChangeAspect="1"/>
          </p:cNvPicPr>
          <p:nvPr/>
        </p:nvPicPr>
        <p:blipFill>
          <a:blip r:embed="rId4"/>
          <a:stretch>
            <a:fillRect/>
          </a:stretch>
        </p:blipFill>
        <p:spPr>
          <a:xfrm>
            <a:off x="55983" y="892449"/>
            <a:ext cx="9032033" cy="5801097"/>
          </a:xfrm>
          <a:prstGeom prst="rect">
            <a:avLst/>
          </a:prstGeom>
        </p:spPr>
      </p:pic>
    </p:spTree>
    <p:extLst>
      <p:ext uri="{BB962C8B-B14F-4D97-AF65-F5344CB8AC3E}">
        <p14:creationId xmlns:p14="http://schemas.microsoft.com/office/powerpoint/2010/main" val="3513081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8AB04-DF20-F277-8A59-D5B000A68F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679DA-B6F9-D6FC-98B8-7F68EFC58F7C}"/>
              </a:ext>
            </a:extLst>
          </p:cNvPr>
          <p:cNvSpPr>
            <a:spLocks noGrp="1"/>
          </p:cNvSpPr>
          <p:nvPr>
            <p:ph type="title"/>
          </p:nvPr>
        </p:nvSpPr>
        <p:spPr>
          <a:xfrm>
            <a:off x="837013" y="-7366"/>
            <a:ext cx="8362971" cy="1283991"/>
          </a:xfrm>
        </p:spPr>
        <p:txBody>
          <a:bodyPr>
            <a:noAutofit/>
          </a:bodyPr>
          <a:lstStyle/>
          <a:p>
            <a:pPr algn="ctr">
              <a:defRPr sz="4000" b="1">
                <a:solidFill>
                  <a:srgbClr val="00B050"/>
                </a:solidFill>
              </a:defRPr>
            </a:pPr>
            <a:r>
              <a:rPr lang="en-US" sz="1800" dirty="0">
                <a:solidFill>
                  <a:srgbClr val="00B050"/>
                </a:solidFill>
                <a:latin typeface="Calibri" panose="020F0502020204030204" pitchFamily="34" charset="0"/>
              </a:rPr>
              <a:t>This  graph depicts a steady growth in the number of sports over time.</a:t>
            </a:r>
            <a:br>
              <a:rPr lang="en-US" sz="1800" dirty="0">
                <a:solidFill>
                  <a:srgbClr val="00B050"/>
                </a:solidFill>
              </a:rPr>
            </a:br>
            <a:br>
              <a:rPr lang="en-US" sz="1600" dirty="0">
                <a:solidFill>
                  <a:srgbClr val="00B050"/>
                </a:solidFill>
              </a:rPr>
            </a:br>
            <a:endParaRPr lang="en-US" sz="1600" dirty="0">
              <a:solidFill>
                <a:srgbClr val="00B050"/>
              </a:solidFill>
            </a:endParaRPr>
          </a:p>
        </p:txBody>
      </p:sp>
      <p:pic>
        <p:nvPicPr>
          <p:cNvPr id="7" name="Picture 6" descr="A group of colorful rings&#10;&#10;AI-generated content may be incorrect.">
            <a:extLst>
              <a:ext uri="{FF2B5EF4-FFF2-40B4-BE49-F238E27FC236}">
                <a16:creationId xmlns:a16="http://schemas.microsoft.com/office/drawing/2014/main" id="{17DB6F8C-8353-BCBE-4888-4DE86B440FC9}"/>
              </a:ext>
            </a:extLst>
          </p:cNvPr>
          <p:cNvPicPr>
            <a:picLocks noChangeAspect="1"/>
          </p:cNvPicPr>
          <p:nvPr/>
        </p:nvPicPr>
        <p:blipFill>
          <a:blip r:embed="rId3"/>
          <a:stretch>
            <a:fillRect/>
          </a:stretch>
        </p:blipFill>
        <p:spPr>
          <a:xfrm>
            <a:off x="0" y="-7366"/>
            <a:ext cx="1327075" cy="813816"/>
          </a:xfrm>
          <a:prstGeom prst="rect">
            <a:avLst/>
          </a:prstGeom>
        </p:spPr>
      </p:pic>
      <p:pic>
        <p:nvPicPr>
          <p:cNvPr id="8" name="Picture 7">
            <a:extLst>
              <a:ext uri="{FF2B5EF4-FFF2-40B4-BE49-F238E27FC236}">
                <a16:creationId xmlns:a16="http://schemas.microsoft.com/office/drawing/2014/main" id="{8944F252-8FBE-361E-AB41-DB0EC501CE23}"/>
              </a:ext>
            </a:extLst>
          </p:cNvPr>
          <p:cNvPicPr>
            <a:picLocks noChangeAspect="1"/>
          </p:cNvPicPr>
          <p:nvPr/>
        </p:nvPicPr>
        <p:blipFill>
          <a:blip r:embed="rId4"/>
          <a:stretch>
            <a:fillRect/>
          </a:stretch>
        </p:blipFill>
        <p:spPr>
          <a:xfrm>
            <a:off x="37322" y="821711"/>
            <a:ext cx="9069355" cy="5831015"/>
          </a:xfrm>
          <a:prstGeom prst="rect">
            <a:avLst/>
          </a:prstGeom>
        </p:spPr>
      </p:pic>
    </p:spTree>
    <p:extLst>
      <p:ext uri="{BB962C8B-B14F-4D97-AF65-F5344CB8AC3E}">
        <p14:creationId xmlns:p14="http://schemas.microsoft.com/office/powerpoint/2010/main" val="4270064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C23AB-D3DB-AC8F-3B84-6A5FF63A9C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7296A7-0463-4863-AA63-27C134DC2EE1}"/>
              </a:ext>
            </a:extLst>
          </p:cNvPr>
          <p:cNvSpPr>
            <a:spLocks noGrp="1"/>
          </p:cNvSpPr>
          <p:nvPr>
            <p:ph type="title"/>
          </p:nvPr>
        </p:nvSpPr>
        <p:spPr>
          <a:xfrm>
            <a:off x="1436914" y="26549"/>
            <a:ext cx="7548035" cy="813816"/>
          </a:xfrm>
        </p:spPr>
        <p:txBody>
          <a:bodyPr>
            <a:noAutofit/>
          </a:bodyPr>
          <a:lstStyle/>
          <a:p>
            <a:pPr algn="ctr">
              <a:defRPr sz="4000" b="1">
                <a:solidFill>
                  <a:srgbClr val="00B050"/>
                </a:solidFill>
              </a:defRPr>
            </a:pPr>
            <a:r>
              <a:rPr lang="en-US" sz="1600" b="1" dirty="0">
                <a:solidFill>
                  <a:schemeClr val="accent2"/>
                </a:solidFill>
                <a:effectLst/>
                <a:latin typeface="Arial" panose="020B0604020202020204" pitchFamily="34" charset="0"/>
              </a:rPr>
              <a:t>The graph shows female participation started low, rose steadily from the 1950s, and is now almost equal to male participation.</a:t>
            </a:r>
            <a:br>
              <a:rPr lang="en-US" sz="1600" b="1" dirty="0">
                <a:solidFill>
                  <a:schemeClr val="accent2"/>
                </a:solidFill>
                <a:effectLst/>
                <a:latin typeface="Arial" panose="020B0604020202020204" pitchFamily="34" charset="0"/>
              </a:rPr>
            </a:br>
            <a:endParaRPr lang="en-US" sz="1600" dirty="0">
              <a:solidFill>
                <a:schemeClr val="accent2"/>
              </a:solidFill>
            </a:endParaRPr>
          </a:p>
        </p:txBody>
      </p:sp>
      <p:pic>
        <p:nvPicPr>
          <p:cNvPr id="7" name="Picture 6" descr="A group of colorful rings&#10;&#10;AI-generated content may be incorrect.">
            <a:extLst>
              <a:ext uri="{FF2B5EF4-FFF2-40B4-BE49-F238E27FC236}">
                <a16:creationId xmlns:a16="http://schemas.microsoft.com/office/drawing/2014/main" id="{E3E95F59-5679-DD35-ED6A-7863C24C2DCB}"/>
              </a:ext>
            </a:extLst>
          </p:cNvPr>
          <p:cNvPicPr>
            <a:picLocks noChangeAspect="1"/>
          </p:cNvPicPr>
          <p:nvPr/>
        </p:nvPicPr>
        <p:blipFill>
          <a:blip r:embed="rId3"/>
          <a:stretch>
            <a:fillRect/>
          </a:stretch>
        </p:blipFill>
        <p:spPr>
          <a:xfrm>
            <a:off x="0" y="-7366"/>
            <a:ext cx="1327075" cy="813816"/>
          </a:xfrm>
          <a:prstGeom prst="rect">
            <a:avLst/>
          </a:prstGeom>
        </p:spPr>
      </p:pic>
      <p:pic>
        <p:nvPicPr>
          <p:cNvPr id="13" name="Picture 12">
            <a:extLst>
              <a:ext uri="{FF2B5EF4-FFF2-40B4-BE49-F238E27FC236}">
                <a16:creationId xmlns:a16="http://schemas.microsoft.com/office/drawing/2014/main" id="{E469557E-B7F3-AFEB-0BBF-31BAA5DD6CDA}"/>
              </a:ext>
            </a:extLst>
          </p:cNvPr>
          <p:cNvPicPr>
            <a:picLocks noChangeAspect="1"/>
          </p:cNvPicPr>
          <p:nvPr/>
        </p:nvPicPr>
        <p:blipFill>
          <a:blip r:embed="rId4"/>
          <a:stretch>
            <a:fillRect/>
          </a:stretch>
        </p:blipFill>
        <p:spPr>
          <a:xfrm>
            <a:off x="163953" y="1019236"/>
            <a:ext cx="8820996" cy="5568175"/>
          </a:xfrm>
          <a:prstGeom prst="rect">
            <a:avLst/>
          </a:prstGeom>
        </p:spPr>
      </p:pic>
    </p:spTree>
    <p:extLst>
      <p:ext uri="{BB962C8B-B14F-4D97-AF65-F5344CB8AC3E}">
        <p14:creationId xmlns:p14="http://schemas.microsoft.com/office/powerpoint/2010/main" val="24276108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80D8B9-B882-6900-ADAA-E1AE6420D0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BF3C1D-A765-2B38-EB52-4F1FACF2A1F1}"/>
              </a:ext>
            </a:extLst>
          </p:cNvPr>
          <p:cNvSpPr>
            <a:spLocks noGrp="1"/>
          </p:cNvSpPr>
          <p:nvPr>
            <p:ph type="title"/>
          </p:nvPr>
        </p:nvSpPr>
        <p:spPr>
          <a:xfrm>
            <a:off x="1327075" y="27992"/>
            <a:ext cx="7732949" cy="889905"/>
          </a:xfrm>
        </p:spPr>
        <p:txBody>
          <a:bodyPr>
            <a:normAutofit/>
          </a:bodyPr>
          <a:lstStyle/>
          <a:p>
            <a:pPr algn="ctr">
              <a:defRPr sz="4000" b="1">
                <a:solidFill>
                  <a:srgbClr val="00B050"/>
                </a:solidFill>
              </a:defRPr>
            </a:pPr>
            <a:r>
              <a:rPr lang="en-US" sz="1600" b="1" dirty="0">
                <a:solidFill>
                  <a:srgbClr val="FFC000"/>
                </a:solidFill>
                <a:effectLst/>
                <a:latin typeface="Calibri" panose="020F0502020204030204" pitchFamily="34" charset="0"/>
              </a:rPr>
              <a:t>This graph shows the success of males versus females over time.</a:t>
            </a:r>
            <a:endParaRPr lang="en-US" sz="1600" dirty="0">
              <a:solidFill>
                <a:srgbClr val="FFC000"/>
              </a:solidFill>
            </a:endParaRPr>
          </a:p>
        </p:txBody>
      </p:sp>
      <p:pic>
        <p:nvPicPr>
          <p:cNvPr id="7" name="Picture 6" descr="A group of colorful rings&#10;&#10;AI-generated content may be incorrect.">
            <a:extLst>
              <a:ext uri="{FF2B5EF4-FFF2-40B4-BE49-F238E27FC236}">
                <a16:creationId xmlns:a16="http://schemas.microsoft.com/office/drawing/2014/main" id="{F924E379-5B2D-4DC2-733D-45EFD80FF04D}"/>
              </a:ext>
            </a:extLst>
          </p:cNvPr>
          <p:cNvPicPr>
            <a:picLocks noChangeAspect="1"/>
          </p:cNvPicPr>
          <p:nvPr/>
        </p:nvPicPr>
        <p:blipFill>
          <a:blip r:embed="rId3"/>
          <a:stretch>
            <a:fillRect/>
          </a:stretch>
        </p:blipFill>
        <p:spPr>
          <a:xfrm>
            <a:off x="0" y="-7366"/>
            <a:ext cx="1327075" cy="813816"/>
          </a:xfrm>
          <a:prstGeom prst="rect">
            <a:avLst/>
          </a:prstGeom>
        </p:spPr>
      </p:pic>
      <p:pic>
        <p:nvPicPr>
          <p:cNvPr id="9" name="Picture 8">
            <a:extLst>
              <a:ext uri="{FF2B5EF4-FFF2-40B4-BE49-F238E27FC236}">
                <a16:creationId xmlns:a16="http://schemas.microsoft.com/office/drawing/2014/main" id="{18B2052A-2AB3-BB1B-896A-5B48D58BAB2E}"/>
              </a:ext>
            </a:extLst>
          </p:cNvPr>
          <p:cNvPicPr>
            <a:picLocks noChangeAspect="1"/>
          </p:cNvPicPr>
          <p:nvPr/>
        </p:nvPicPr>
        <p:blipFill>
          <a:blip r:embed="rId4"/>
          <a:stretch>
            <a:fillRect/>
          </a:stretch>
        </p:blipFill>
        <p:spPr>
          <a:xfrm>
            <a:off x="83977" y="917896"/>
            <a:ext cx="8976048" cy="5846797"/>
          </a:xfrm>
          <a:prstGeom prst="rect">
            <a:avLst/>
          </a:prstGeom>
        </p:spPr>
      </p:pic>
    </p:spTree>
    <p:extLst>
      <p:ext uri="{BB962C8B-B14F-4D97-AF65-F5344CB8AC3E}">
        <p14:creationId xmlns:p14="http://schemas.microsoft.com/office/powerpoint/2010/main" val="32064630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0C150D-3FF1-21B9-1EAC-4027F77015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ECAA90-1F68-5FA2-6164-00EB72F11E93}"/>
              </a:ext>
            </a:extLst>
          </p:cNvPr>
          <p:cNvSpPr>
            <a:spLocks noGrp="1"/>
          </p:cNvSpPr>
          <p:nvPr>
            <p:ph type="title"/>
          </p:nvPr>
        </p:nvSpPr>
        <p:spPr>
          <a:xfrm>
            <a:off x="442170" y="856180"/>
            <a:ext cx="3420438" cy="1128068"/>
          </a:xfrm>
        </p:spPr>
        <p:txBody>
          <a:bodyPr vert="horz" lIns="91440" tIns="45720" rIns="91440" bIns="45720" rtlCol="0" anchor="ctr">
            <a:normAutofit/>
          </a:bodyPr>
          <a:lstStyle/>
          <a:p>
            <a:pPr defTabSz="914400"/>
            <a:r>
              <a:rPr lang="en-US" sz="3500" b="1"/>
              <a:t>Future Of the Games</a:t>
            </a:r>
          </a:p>
        </p:txBody>
      </p:sp>
      <p:pic>
        <p:nvPicPr>
          <p:cNvPr id="4" name="Content Placeholder 3" descr="A large round building with lights and people standing in the desert&#10;&#10;AI-generated content may be incorrect.">
            <a:extLst>
              <a:ext uri="{FF2B5EF4-FFF2-40B4-BE49-F238E27FC236}">
                <a16:creationId xmlns:a16="http://schemas.microsoft.com/office/drawing/2014/main" id="{FFEF69F7-4F62-0640-39CB-31D8297B37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0987" r="20987"/>
          <a:stretch>
            <a:fillRect/>
          </a:stretch>
        </p:blipFill>
        <p:spPr>
          <a:xfrm>
            <a:off x="4483341" y="799352"/>
            <a:ext cx="4069057" cy="5259296"/>
          </a:xfrm>
          <a:prstGeom prst="rect">
            <a:avLst/>
          </a:prstGeom>
        </p:spPr>
      </p:pic>
      <p:sp>
        <p:nvSpPr>
          <p:cNvPr id="7" name="TextBox 6">
            <a:extLst>
              <a:ext uri="{FF2B5EF4-FFF2-40B4-BE49-F238E27FC236}">
                <a16:creationId xmlns:a16="http://schemas.microsoft.com/office/drawing/2014/main" id="{8DC47499-83F7-32F5-70C0-B0F48267F2AF}"/>
              </a:ext>
            </a:extLst>
          </p:cNvPr>
          <p:cNvSpPr txBox="1"/>
          <p:nvPr/>
        </p:nvSpPr>
        <p:spPr>
          <a:xfrm>
            <a:off x="508354" y="1984248"/>
            <a:ext cx="3419569" cy="3979585"/>
          </a:xfrm>
          <a:prstGeom prst="rect">
            <a:avLst/>
          </a:prstGeom>
        </p:spPr>
        <p:txBody>
          <a:bodyPr vert="horz" lIns="91440" tIns="45720" rIns="91440" bIns="45720" rtlCol="0" anchor="ctr">
            <a:normAutofit/>
          </a:bodyPr>
          <a:lstStyle/>
          <a:p>
            <a:pPr algn="l" rtl="0" eaLnBrk="1" latinLnBrk="0" hangingPunct="1">
              <a:lnSpc>
                <a:spcPct val="90000"/>
              </a:lnSpc>
              <a:spcAft>
                <a:spcPts val="800"/>
              </a:spcAft>
            </a:pPr>
            <a:r>
              <a:rPr lang="en-US" sz="1400">
                <a:solidFill>
                  <a:srgbClr val="000000"/>
                </a:solidFill>
                <a:effectLst/>
                <a:latin typeface="Calibri" panose="020F0502020204030204" pitchFamily="34" charset="0"/>
              </a:rPr>
              <a:t>The Olympic Esports Games, postponed from 2025 in Saudi Arabia, will showcase virtual Olympic-related sports for digital audiences, excluding violent games. The Olympics, with a 128-year history, have united nations through challenges like wars and pandemics.</a:t>
            </a:r>
            <a:endParaRPr lang="en-US" sz="1400" dirty="0"/>
          </a:p>
        </p:txBody>
      </p:sp>
      <p:pic>
        <p:nvPicPr>
          <p:cNvPr id="5" name="Picture 4" descr="A group of colorful rings&#10;&#10;AI-generated content may be incorrect.">
            <a:extLst>
              <a:ext uri="{FF2B5EF4-FFF2-40B4-BE49-F238E27FC236}">
                <a16:creationId xmlns:a16="http://schemas.microsoft.com/office/drawing/2014/main" id="{3849E20F-97C9-E914-BF48-0EDEA53B50F7}"/>
              </a:ext>
            </a:extLst>
          </p:cNvPr>
          <p:cNvPicPr>
            <a:picLocks noChangeAspect="1"/>
          </p:cNvPicPr>
          <p:nvPr/>
        </p:nvPicPr>
        <p:blipFill>
          <a:blip r:embed="rId3"/>
          <a:stretch>
            <a:fillRect/>
          </a:stretch>
        </p:blipFill>
        <p:spPr>
          <a:xfrm>
            <a:off x="0" y="0"/>
            <a:ext cx="1327075" cy="813816"/>
          </a:xfrm>
          <a:prstGeom prst="rect">
            <a:avLst/>
          </a:prstGeom>
        </p:spPr>
      </p:pic>
    </p:spTree>
    <p:extLst>
      <p:ext uri="{BB962C8B-B14F-4D97-AF65-F5344CB8AC3E}">
        <p14:creationId xmlns:p14="http://schemas.microsoft.com/office/powerpoint/2010/main" val="1142658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map of the world with olympic rings&#10;&#10;AI-generated content may be incorrect.">
            <a:extLst>
              <a:ext uri="{FF2B5EF4-FFF2-40B4-BE49-F238E27FC236}">
                <a16:creationId xmlns:a16="http://schemas.microsoft.com/office/drawing/2014/main" id="{DD66C6D3-ADFA-AB1D-6B72-8FB5A6192C16}"/>
              </a:ext>
            </a:extLst>
          </p:cNvPr>
          <p:cNvPicPr>
            <a:picLocks noChangeAspect="1"/>
          </p:cNvPicPr>
          <p:nvPr/>
        </p:nvPicPr>
        <p:blipFill>
          <a:blip r:embed="rId3">
            <a:alphaModFix/>
          </a:blip>
          <a:srcRect l="23486" r="27332" b="1"/>
          <a:stretch>
            <a:fillRect/>
          </a:stretch>
        </p:blipFill>
        <p:spPr>
          <a:xfrm>
            <a:off x="4348157" y="10"/>
            <a:ext cx="4795614" cy="5143490"/>
          </a:xfrm>
          <a:prstGeom prst="rect">
            <a:avLst/>
          </a:prstGeom>
        </p:spPr>
      </p:pic>
      <p:sp>
        <p:nvSpPr>
          <p:cNvPr id="2" name="Title 1"/>
          <p:cNvSpPr>
            <a:spLocks noGrp="1"/>
          </p:cNvSpPr>
          <p:nvPr>
            <p:ph type="title"/>
          </p:nvPr>
        </p:nvSpPr>
        <p:spPr>
          <a:xfrm>
            <a:off x="603747" y="813816"/>
            <a:ext cx="3427077" cy="1283991"/>
          </a:xfrm>
        </p:spPr>
        <p:txBody>
          <a:bodyPr>
            <a:normAutofit/>
          </a:bodyPr>
          <a:lstStyle/>
          <a:p>
            <a:pPr>
              <a:defRPr sz="4000" b="1">
                <a:solidFill>
                  <a:srgbClr val="00B050"/>
                </a:solidFill>
              </a:defRPr>
            </a:pPr>
            <a:r>
              <a:rPr lang="en-US" sz="3000" dirty="0"/>
              <a:t>Objectives </a:t>
            </a:r>
          </a:p>
        </p:txBody>
      </p:sp>
      <p:sp>
        <p:nvSpPr>
          <p:cNvPr id="3" name="Content Placeholder 2"/>
          <p:cNvSpPr>
            <a:spLocks noGrp="1"/>
          </p:cNvSpPr>
          <p:nvPr>
            <p:ph idx="1"/>
          </p:nvPr>
        </p:nvSpPr>
        <p:spPr>
          <a:xfrm>
            <a:off x="428098" y="1906153"/>
            <a:ext cx="3602726" cy="3045693"/>
          </a:xfrm>
        </p:spPr>
        <p:txBody>
          <a:bodyPr anchor="ctr">
            <a:noAutofit/>
          </a:bodyPr>
          <a:lstStyle/>
          <a:p>
            <a:pPr marL="0" indent="0" algn="l" rtl="0" eaLnBrk="1" latinLnBrk="0" hangingPunct="1">
              <a:lnSpc>
                <a:spcPct val="90000"/>
              </a:lnSpc>
              <a:spcBef>
                <a:spcPts val="750"/>
              </a:spcBef>
              <a:buNone/>
            </a:pPr>
            <a:r>
              <a:rPr lang="en-US" sz="1500" b="1">
                <a:solidFill>
                  <a:srgbClr val="000000"/>
                </a:solidFill>
                <a:effectLst/>
                <a:latin typeface="Calibri" panose="020F0502020204030204" pitchFamily="34" charset="0"/>
              </a:rPr>
              <a:t>Objectives:</a:t>
            </a:r>
            <a:endParaRPr lang="en-US" sz="1500">
              <a:solidFill>
                <a:srgbClr val="000000"/>
              </a:solidFill>
              <a:effectLst/>
              <a:latin typeface="Calibri" panose="020F0502020204030204" pitchFamily="34" charset="0"/>
            </a:endParaRPr>
          </a:p>
          <a:p>
            <a:pPr marL="0" indent="0" algn="l" rtl="0" eaLnBrk="1" latinLnBrk="0" hangingPunct="1">
              <a:lnSpc>
                <a:spcPct val="90000"/>
              </a:lnSpc>
              <a:spcBef>
                <a:spcPts val="750"/>
              </a:spcBef>
              <a:buFont typeface="Arial" panose="020B0604020202020204" pitchFamily="34" charset="0"/>
              <a:buChar char="•"/>
            </a:pPr>
            <a:r>
              <a:rPr lang="en-US" sz="1500">
                <a:solidFill>
                  <a:srgbClr val="000000"/>
                </a:solidFill>
                <a:effectLst/>
                <a:latin typeface="Calibri" panose="020F0502020204030204" pitchFamily="34" charset="0"/>
              </a:rPr>
              <a:t>Examine participation and medals by year, country, and gender.</a:t>
            </a:r>
          </a:p>
          <a:p>
            <a:pPr marL="0" indent="0" algn="l" rtl="0" eaLnBrk="1" latinLnBrk="0" hangingPunct="1">
              <a:lnSpc>
                <a:spcPct val="90000"/>
              </a:lnSpc>
              <a:spcBef>
                <a:spcPts val="750"/>
              </a:spcBef>
              <a:buFont typeface="Arial" panose="020B0604020202020204" pitchFamily="34" charset="0"/>
              <a:buChar char="•"/>
            </a:pPr>
            <a:r>
              <a:rPr lang="en-US" sz="1500">
                <a:solidFill>
                  <a:srgbClr val="000000"/>
                </a:solidFill>
                <a:effectLst/>
                <a:latin typeface="Calibri" panose="020F0502020204030204" pitchFamily="34" charset="0"/>
              </a:rPr>
              <a:t>Identify top countries and popular sports.</a:t>
            </a:r>
          </a:p>
          <a:p>
            <a:pPr marL="0" indent="0" algn="l" rtl="0" eaLnBrk="1" latinLnBrk="0" hangingPunct="1">
              <a:lnSpc>
                <a:spcPct val="90000"/>
              </a:lnSpc>
              <a:spcBef>
                <a:spcPts val="750"/>
              </a:spcBef>
              <a:buFont typeface="Arial" panose="020B0604020202020204" pitchFamily="34" charset="0"/>
              <a:buChar char="•"/>
            </a:pPr>
            <a:r>
              <a:rPr lang="en-US" sz="1500">
                <a:solidFill>
                  <a:srgbClr val="000000"/>
                </a:solidFill>
                <a:effectLst/>
                <a:latin typeface="Calibri" panose="020F0502020204030204" pitchFamily="34" charset="0"/>
              </a:rPr>
              <a:t>Track gender representation growth.</a:t>
            </a:r>
          </a:p>
          <a:p>
            <a:pPr marL="0" indent="0" algn="l" rtl="0" eaLnBrk="1" latinLnBrk="0" hangingPunct="1">
              <a:lnSpc>
                <a:spcPct val="90000"/>
              </a:lnSpc>
              <a:spcBef>
                <a:spcPts val="750"/>
              </a:spcBef>
              <a:buFont typeface="Arial" panose="020B0604020202020204" pitchFamily="34" charset="0"/>
              <a:buChar char="•"/>
            </a:pPr>
            <a:r>
              <a:rPr lang="en-US" sz="1500">
                <a:solidFill>
                  <a:srgbClr val="000000"/>
                </a:solidFill>
                <a:effectLst/>
                <a:latin typeface="Calibri" panose="020F0502020204030204" pitchFamily="34" charset="0"/>
              </a:rPr>
              <a:t>Highlight shifts in dominance and inclusivity from 1896 to 2022.</a:t>
            </a:r>
            <a:endParaRPr lang="en-US" sz="1500" dirty="0">
              <a:solidFill>
                <a:srgbClr val="000000"/>
              </a:solidFill>
              <a:effectLst/>
              <a:latin typeface="Calibri" panose="020F0502020204030204" pitchFamily="34" charset="0"/>
            </a:endParaRPr>
          </a:p>
        </p:txBody>
      </p:sp>
      <p:pic>
        <p:nvPicPr>
          <p:cNvPr id="7" name="Picture 6" descr="A group of colorful rings&#10;&#10;AI-generated content may be incorrect.">
            <a:extLst>
              <a:ext uri="{FF2B5EF4-FFF2-40B4-BE49-F238E27FC236}">
                <a16:creationId xmlns:a16="http://schemas.microsoft.com/office/drawing/2014/main" id="{E6A8459E-7040-AC6A-58CE-95EA2B79B587}"/>
              </a:ext>
            </a:extLst>
          </p:cNvPr>
          <p:cNvPicPr>
            <a:picLocks noChangeAspect="1"/>
          </p:cNvPicPr>
          <p:nvPr/>
        </p:nvPicPr>
        <p:blipFill>
          <a:blip r:embed="rId4"/>
          <a:stretch>
            <a:fillRect/>
          </a:stretch>
        </p:blipFill>
        <p:spPr>
          <a:xfrm>
            <a:off x="0" y="-7366"/>
            <a:ext cx="1327075" cy="81381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ECBE0-6817-24E4-8170-F99549C12010}"/>
              </a:ext>
            </a:extLst>
          </p:cNvPr>
          <p:cNvSpPr>
            <a:spLocks noGrp="1"/>
          </p:cNvSpPr>
          <p:nvPr>
            <p:ph type="title"/>
          </p:nvPr>
        </p:nvSpPr>
        <p:spPr>
          <a:xfrm>
            <a:off x="782723" y="809898"/>
            <a:ext cx="7457037" cy="1554480"/>
          </a:xfrm>
        </p:spPr>
        <p:txBody>
          <a:bodyPr vert="horz" lIns="91440" tIns="45720" rIns="91440" bIns="45720" rtlCol="0" anchor="ctr">
            <a:normAutofit fontScale="90000"/>
          </a:bodyPr>
          <a:lstStyle/>
          <a:p>
            <a:pPr defTabSz="914400"/>
            <a:r>
              <a:rPr lang="en-US" sz="4200" b="1" spc="-276">
                <a:latin typeface="+mn-lt"/>
                <a:ea typeface="Beautifully Delicious Sans Heavy"/>
                <a:cs typeface="Beautifully Delicious Sans Heavy"/>
                <a:sym typeface="Beautifully Delicious Sans Heavy"/>
              </a:rPr>
              <a:t>MORE SPORTS CAME TO EXISTENCE!</a:t>
            </a:r>
            <a:br>
              <a:rPr lang="en-US" sz="4200" b="1" spc="-276">
                <a:latin typeface="Beautifully Delicious Sans Heavy"/>
                <a:ea typeface="Beautifully Delicious Sans Heavy"/>
                <a:cs typeface="Beautifully Delicious Sans Heavy"/>
                <a:sym typeface="Beautifully Delicious Sans Heavy"/>
              </a:rPr>
            </a:br>
            <a:endParaRPr lang="en-US" sz="4200" b="1"/>
          </a:p>
        </p:txBody>
      </p:sp>
      <p:sp>
        <p:nvSpPr>
          <p:cNvPr id="10" name="Freeform 2">
            <a:extLst>
              <a:ext uri="{FF2B5EF4-FFF2-40B4-BE49-F238E27FC236}">
                <a16:creationId xmlns:a16="http://schemas.microsoft.com/office/drawing/2014/main" id="{836CBD0D-DEEB-3E92-9775-2458841702E4}"/>
              </a:ext>
            </a:extLst>
          </p:cNvPr>
          <p:cNvSpPr>
            <a:spLocks noGrp="1"/>
          </p:cNvSpPr>
          <p:nvPr>
            <p:ph idx="1"/>
          </p:nvPr>
        </p:nvSpPr>
        <p:spPr>
          <a:xfrm>
            <a:off x="783771" y="3017522"/>
            <a:ext cx="7455989" cy="3124658"/>
          </a:xfrm>
          <a:custGeom>
            <a:avLst/>
            <a:gdLst/>
            <a:ahLst/>
            <a:cxnLst/>
            <a:rect l="l" t="t" r="r" b="b"/>
            <a:pathLst>
              <a:path w="13720231" h="3705841">
                <a:moveTo>
                  <a:pt x="0" y="0"/>
                </a:moveTo>
                <a:lnTo>
                  <a:pt x="13720231" y="0"/>
                </a:lnTo>
                <a:lnTo>
                  <a:pt x="13720231" y="3705842"/>
                </a:lnTo>
                <a:lnTo>
                  <a:pt x="0" y="3705842"/>
                </a:lnTo>
                <a:lnTo>
                  <a:pt x="0" y="0"/>
                </a:lnTo>
                <a:close/>
              </a:path>
            </a:pathLst>
          </a:custGeom>
        </p:spPr>
        <p:txBody>
          <a:bodyPr anchor="ctr">
            <a:normAutofit lnSpcReduction="10000"/>
          </a:bodyPr>
          <a:lstStyle/>
          <a:p>
            <a:pPr>
              <a:buNone/>
            </a:pPr>
            <a:r>
              <a:rPr lang="en-US"/>
              <a:t>Upcoming Years (2026–2034)</a:t>
            </a:r>
          </a:p>
          <a:p>
            <a:pPr>
              <a:buNone/>
            </a:pPr>
            <a:r>
              <a:rPr lang="en-US">
                <a:effectLst/>
              </a:rPr>
              <a:t>Based on confirmed plans for future Olympics:</a:t>
            </a:r>
          </a:p>
          <a:p>
            <a:pPr>
              <a:buNone/>
            </a:pPr>
            <a:endParaRPr lang="en-US">
              <a:effectLst/>
            </a:endParaRPr>
          </a:p>
          <a:p>
            <a:pPr>
              <a:buFont typeface="Arial" panose="020B0604020202020204" pitchFamily="34" charset="0"/>
              <a:buChar char="•"/>
            </a:pPr>
            <a:r>
              <a:rPr lang="en-US"/>
              <a:t>2026 Milan-Cortina Winter Olympics: Ski mountaineering (new sport, 1 addition).</a:t>
            </a:r>
          </a:p>
          <a:p>
            <a:pPr>
              <a:buFont typeface="Arial" panose="020B0604020202020204" pitchFamily="34" charset="0"/>
              <a:buChar char="•"/>
            </a:pPr>
            <a:endParaRPr lang="en-US"/>
          </a:p>
          <a:p>
            <a:pPr>
              <a:buFont typeface="Arial" panose="020B0604020202020204" pitchFamily="34" charset="0"/>
              <a:buChar char="•"/>
            </a:pPr>
            <a:r>
              <a:rPr lang="en-US"/>
              <a:t>2028 Los Angeles Summer Olympics: Flag football, squash (new), baseball/softball, cricket, lacrosse (reintroduced, 5 additions).</a:t>
            </a:r>
          </a:p>
        </p:txBody>
      </p:sp>
      <p:sp>
        <p:nvSpPr>
          <p:cNvPr id="7" name="TextBox 6">
            <a:extLst>
              <a:ext uri="{FF2B5EF4-FFF2-40B4-BE49-F238E27FC236}">
                <a16:creationId xmlns:a16="http://schemas.microsoft.com/office/drawing/2014/main" id="{AFC68DBE-BF51-205F-9B3D-89B553047E70}"/>
              </a:ext>
            </a:extLst>
          </p:cNvPr>
          <p:cNvSpPr txBox="1"/>
          <p:nvPr/>
        </p:nvSpPr>
        <p:spPr>
          <a:xfrm>
            <a:off x="443039" y="2330505"/>
            <a:ext cx="3419569" cy="3979585"/>
          </a:xfrm>
          <a:prstGeom prst="rect">
            <a:avLst/>
          </a:prstGeom>
        </p:spPr>
        <p:txBody>
          <a:bodyPr vert="horz" lIns="91440" tIns="45720" rIns="91440" bIns="45720" rtlCol="0" anchor="ctr">
            <a:normAutofit/>
          </a:bodyPr>
          <a:lstStyle/>
          <a:p>
            <a:pPr>
              <a:lnSpc>
                <a:spcPct val="90000"/>
              </a:lnSpc>
              <a:spcAft>
                <a:spcPts val="800"/>
              </a:spcAft>
            </a:pPr>
            <a:br>
              <a:rPr lang="en-US" sz="1400" dirty="0"/>
            </a:br>
            <a:endParaRPr lang="en-US" sz="1400" dirty="0"/>
          </a:p>
        </p:txBody>
      </p:sp>
      <p:pic>
        <p:nvPicPr>
          <p:cNvPr id="5" name="Picture 4" descr="A group of colorful rings&#10;&#10;AI-generated content may be incorrect.">
            <a:extLst>
              <a:ext uri="{FF2B5EF4-FFF2-40B4-BE49-F238E27FC236}">
                <a16:creationId xmlns:a16="http://schemas.microsoft.com/office/drawing/2014/main" id="{3887A4C4-218C-5B0B-3499-A526EE68E713}"/>
              </a:ext>
            </a:extLst>
          </p:cNvPr>
          <p:cNvPicPr>
            <a:picLocks noChangeAspect="1"/>
          </p:cNvPicPr>
          <p:nvPr/>
        </p:nvPicPr>
        <p:blipFill>
          <a:blip r:embed="rId2"/>
          <a:stretch>
            <a:fillRect/>
          </a:stretch>
        </p:blipFill>
        <p:spPr>
          <a:xfrm>
            <a:off x="0" y="0"/>
            <a:ext cx="1327075" cy="813816"/>
          </a:xfrm>
          <a:prstGeom prst="rect">
            <a:avLst/>
          </a:prstGeom>
        </p:spPr>
      </p:pic>
    </p:spTree>
    <p:extLst>
      <p:ext uri="{BB962C8B-B14F-4D97-AF65-F5344CB8AC3E}">
        <p14:creationId xmlns:p14="http://schemas.microsoft.com/office/powerpoint/2010/main" val="38698626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FFAE29-37BD-0868-274C-5C8BC0F2A2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36FCEF-B7FA-40B5-E9EB-6F0AFF43E67D}"/>
              </a:ext>
            </a:extLst>
          </p:cNvPr>
          <p:cNvSpPr>
            <a:spLocks noGrp="1"/>
          </p:cNvSpPr>
          <p:nvPr>
            <p:ph type="title"/>
          </p:nvPr>
        </p:nvSpPr>
        <p:spPr>
          <a:xfrm>
            <a:off x="442170" y="856180"/>
            <a:ext cx="3420438" cy="1128068"/>
          </a:xfrm>
        </p:spPr>
        <p:txBody>
          <a:bodyPr vert="horz" lIns="91440" tIns="45720" rIns="91440" bIns="45720" rtlCol="0" anchor="ctr">
            <a:normAutofit/>
          </a:bodyPr>
          <a:lstStyle/>
          <a:p>
            <a:pPr defTabSz="914400"/>
            <a:r>
              <a:rPr lang="en-US" sz="3500" b="1" dirty="0"/>
              <a:t>Hope we all learned today.</a:t>
            </a:r>
          </a:p>
        </p:txBody>
      </p:sp>
      <p:sp>
        <p:nvSpPr>
          <p:cNvPr id="8" name="Freeform 3">
            <a:extLst>
              <a:ext uri="{FF2B5EF4-FFF2-40B4-BE49-F238E27FC236}">
                <a16:creationId xmlns:a16="http://schemas.microsoft.com/office/drawing/2014/main" id="{A862576C-B7D4-C82F-ACF4-B42F08611468}"/>
              </a:ext>
            </a:extLst>
          </p:cNvPr>
          <p:cNvSpPr>
            <a:spLocks noGrp="1"/>
          </p:cNvSpPr>
          <p:nvPr>
            <p:ph idx="1"/>
          </p:nvPr>
        </p:nvSpPr>
        <p:spPr>
          <a:xfrm>
            <a:off x="149290" y="2096213"/>
            <a:ext cx="8864081" cy="4631158"/>
          </a:xfrm>
          <a:custGeom>
            <a:avLst/>
            <a:gdLst/>
            <a:ahLst/>
            <a:cxnLst/>
            <a:rect l="l" t="t" r="r" b="b"/>
            <a:pathLst>
              <a:path w="13720231" h="6145209">
                <a:moveTo>
                  <a:pt x="0" y="0"/>
                </a:moveTo>
                <a:lnTo>
                  <a:pt x="13720231" y="0"/>
                </a:lnTo>
                <a:lnTo>
                  <a:pt x="13720231" y="6145209"/>
                </a:lnTo>
                <a:lnTo>
                  <a:pt x="0" y="6145209"/>
                </a:lnTo>
                <a:lnTo>
                  <a:pt x="0" y="0"/>
                </a:lnTo>
                <a:close/>
              </a:path>
            </a:pathLst>
          </a:custGeom>
          <a:blipFill>
            <a:blip r:embed="rId2"/>
            <a:stretch>
              <a:fillRect t="-12793" b="-12793"/>
            </a:stretch>
          </a:blipFill>
        </p:spPr>
        <p:txBody>
          <a:bodyPr/>
          <a:lstStyle/>
          <a:p>
            <a:pPr marL="0" indent="0">
              <a:buNone/>
            </a:pPr>
            <a:endParaRPr lang="en-US" dirty="0"/>
          </a:p>
        </p:txBody>
      </p:sp>
      <p:pic>
        <p:nvPicPr>
          <p:cNvPr id="5" name="Picture 4" descr="A group of colorful rings&#10;&#10;AI-generated content may be incorrect.">
            <a:extLst>
              <a:ext uri="{FF2B5EF4-FFF2-40B4-BE49-F238E27FC236}">
                <a16:creationId xmlns:a16="http://schemas.microsoft.com/office/drawing/2014/main" id="{7C402764-741B-4629-3AD2-77D0B90542D3}"/>
              </a:ext>
            </a:extLst>
          </p:cNvPr>
          <p:cNvPicPr>
            <a:picLocks noChangeAspect="1"/>
          </p:cNvPicPr>
          <p:nvPr/>
        </p:nvPicPr>
        <p:blipFill>
          <a:blip r:embed="rId3"/>
          <a:stretch>
            <a:fillRect/>
          </a:stretch>
        </p:blipFill>
        <p:spPr>
          <a:xfrm>
            <a:off x="0" y="0"/>
            <a:ext cx="1327075" cy="813816"/>
          </a:xfrm>
          <a:prstGeom prst="rect">
            <a:avLst/>
          </a:prstGeom>
        </p:spPr>
      </p:pic>
    </p:spTree>
    <p:extLst>
      <p:ext uri="{BB962C8B-B14F-4D97-AF65-F5344CB8AC3E}">
        <p14:creationId xmlns:p14="http://schemas.microsoft.com/office/powerpoint/2010/main" val="4210849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large crowd of people&#10;&#10;AI-generated content may be incorrect.">
            <a:extLst>
              <a:ext uri="{FF2B5EF4-FFF2-40B4-BE49-F238E27FC236}">
                <a16:creationId xmlns:a16="http://schemas.microsoft.com/office/drawing/2014/main" id="{C0528786-2B05-0AC0-00AD-BCBC381B2541}"/>
              </a:ext>
            </a:extLst>
          </p:cNvPr>
          <p:cNvPicPr>
            <a:picLocks noChangeAspect="1"/>
          </p:cNvPicPr>
          <p:nvPr/>
        </p:nvPicPr>
        <p:blipFill>
          <a:blip r:embed="rId3">
            <a:alphaModFix/>
          </a:blip>
          <a:srcRect l="24638" r="22487"/>
          <a:stretch>
            <a:fillRect/>
          </a:stretch>
        </p:blipFill>
        <p:spPr>
          <a:xfrm>
            <a:off x="4348157" y="10"/>
            <a:ext cx="4795614" cy="5143490"/>
          </a:xfrm>
          <a:prstGeom prst="rect">
            <a:avLst/>
          </a:prstGeom>
        </p:spPr>
      </p:pic>
      <p:sp>
        <p:nvSpPr>
          <p:cNvPr id="2" name="Title 1"/>
          <p:cNvSpPr>
            <a:spLocks noGrp="1"/>
          </p:cNvSpPr>
          <p:nvPr>
            <p:ph type="title"/>
          </p:nvPr>
        </p:nvSpPr>
        <p:spPr>
          <a:xfrm>
            <a:off x="603749" y="806450"/>
            <a:ext cx="3602727" cy="1633382"/>
          </a:xfrm>
        </p:spPr>
        <p:txBody>
          <a:bodyPr>
            <a:normAutofit/>
          </a:bodyPr>
          <a:lstStyle/>
          <a:p>
            <a:pPr>
              <a:defRPr sz="4000" b="1">
                <a:solidFill>
                  <a:srgbClr val="DAA520"/>
                </a:solidFill>
              </a:defRPr>
            </a:pPr>
            <a:r>
              <a:rPr lang="en-US" sz="3000" dirty="0">
                <a:solidFill>
                  <a:srgbClr val="000000"/>
                </a:solidFill>
              </a:rPr>
              <a:t>The Audience </a:t>
            </a:r>
          </a:p>
        </p:txBody>
      </p:sp>
      <p:sp>
        <p:nvSpPr>
          <p:cNvPr id="3" name="Content Placeholder 2"/>
          <p:cNvSpPr>
            <a:spLocks noGrp="1"/>
          </p:cNvSpPr>
          <p:nvPr>
            <p:ph idx="1"/>
          </p:nvPr>
        </p:nvSpPr>
        <p:spPr>
          <a:xfrm>
            <a:off x="462068" y="1926795"/>
            <a:ext cx="3602726" cy="3045693"/>
          </a:xfrm>
        </p:spPr>
        <p:txBody>
          <a:bodyPr anchor="ctr">
            <a:noAutofit/>
          </a:bodyPr>
          <a:lstStyle/>
          <a:p>
            <a:pPr marL="0" indent="0" algn="l" rtl="0" eaLnBrk="1" latinLnBrk="0" hangingPunct="1">
              <a:lnSpc>
                <a:spcPct val="90000"/>
              </a:lnSpc>
              <a:spcBef>
                <a:spcPts val="750"/>
              </a:spcBef>
              <a:buNone/>
            </a:pPr>
            <a:r>
              <a:rPr lang="en-US" sz="1500" b="1" dirty="0">
                <a:solidFill>
                  <a:srgbClr val="000000"/>
                </a:solidFill>
                <a:effectLst/>
                <a:latin typeface="Calibri" panose="020F0502020204030204" pitchFamily="34" charset="0"/>
              </a:rPr>
              <a:t>Audience:</a:t>
            </a:r>
            <a:r>
              <a:rPr lang="en-US" sz="1500" dirty="0">
                <a:solidFill>
                  <a:srgbClr val="000000"/>
                </a:solidFill>
                <a:effectLst/>
                <a:latin typeface="Calibri" panose="020F0502020204030204" pitchFamily="34" charset="0"/>
              </a:rPr>
              <a:t> Sports analysts, Olympic committees, media, academics, and the public interested in Olympic fairness, inclusivity, trends, and global sports representation.</a:t>
            </a:r>
            <a:endParaRPr lang="en-US" sz="1500"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84B1C579-28EE-E207-FA47-FDE2B120899D}"/>
              </a:ext>
            </a:extLst>
          </p:cNvPr>
          <p:cNvPicPr>
            <a:picLocks noChangeAspect="1"/>
          </p:cNvPicPr>
          <p:nvPr/>
        </p:nvPicPr>
        <p:blipFill>
          <a:blip r:embed="rId4"/>
          <a:stretch>
            <a:fillRect/>
          </a:stretch>
        </p:blipFill>
        <p:spPr>
          <a:xfrm>
            <a:off x="0" y="-7366"/>
            <a:ext cx="1327075" cy="81381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A2AED-616A-1CE7-0C5A-86837C8426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4A29CF-27EE-B602-165B-F723379ED16D}"/>
              </a:ext>
            </a:extLst>
          </p:cNvPr>
          <p:cNvSpPr>
            <a:spLocks noGrp="1"/>
          </p:cNvSpPr>
          <p:nvPr>
            <p:ph type="title"/>
          </p:nvPr>
        </p:nvSpPr>
        <p:spPr>
          <a:xfrm>
            <a:off x="603747" y="813816"/>
            <a:ext cx="3427077" cy="1283991"/>
          </a:xfrm>
        </p:spPr>
        <p:txBody>
          <a:bodyPr>
            <a:noAutofit/>
          </a:bodyPr>
          <a:lstStyle/>
          <a:p>
            <a:pPr>
              <a:defRPr sz="4000" b="1">
                <a:solidFill>
                  <a:srgbClr val="00B050"/>
                </a:solidFill>
              </a:defRPr>
            </a:pPr>
            <a:br>
              <a:rPr lang="en-US" sz="6600" dirty="0">
                <a:solidFill>
                  <a:srgbClr val="000000"/>
                </a:solidFill>
                <a:latin typeface="Signature"/>
                <a:ea typeface="Signature"/>
                <a:cs typeface="Signature"/>
                <a:sym typeface="Signature"/>
              </a:rPr>
            </a:br>
            <a:endParaRPr lang="en-US" sz="1800" dirty="0">
              <a:solidFill>
                <a:srgbClr val="FFC000"/>
              </a:solidFill>
            </a:endParaRPr>
          </a:p>
        </p:txBody>
      </p:sp>
      <p:sp>
        <p:nvSpPr>
          <p:cNvPr id="8" name="Content Placeholder 7">
            <a:extLst>
              <a:ext uri="{FF2B5EF4-FFF2-40B4-BE49-F238E27FC236}">
                <a16:creationId xmlns:a16="http://schemas.microsoft.com/office/drawing/2014/main" id="{3B7664DD-25E9-BB45-36D5-37B0C910B67D}"/>
              </a:ext>
            </a:extLst>
          </p:cNvPr>
          <p:cNvSpPr>
            <a:spLocks noGrp="1"/>
          </p:cNvSpPr>
          <p:nvPr>
            <p:ph idx="1"/>
          </p:nvPr>
        </p:nvSpPr>
        <p:spPr>
          <a:xfrm>
            <a:off x="0" y="2351315"/>
            <a:ext cx="4748114" cy="4002832"/>
          </a:xfrm>
        </p:spPr>
        <p:txBody>
          <a:bodyPr>
            <a:normAutofit/>
          </a:bodyPr>
          <a:lstStyle/>
          <a:p>
            <a:pPr marL="0" indent="0" algn="ctr">
              <a:buNone/>
            </a:pPr>
            <a:r>
              <a:rPr lang="en-US" sz="6000" b="1" dirty="0">
                <a:solidFill>
                  <a:srgbClr val="FF0000"/>
                </a:solidFill>
              </a:rPr>
              <a:t>The Beginning of Olympics</a:t>
            </a:r>
          </a:p>
        </p:txBody>
      </p:sp>
      <p:pic>
        <p:nvPicPr>
          <p:cNvPr id="7" name="Picture 6" descr="A group of colorful rings&#10;&#10;AI-generated content may be incorrect.">
            <a:extLst>
              <a:ext uri="{FF2B5EF4-FFF2-40B4-BE49-F238E27FC236}">
                <a16:creationId xmlns:a16="http://schemas.microsoft.com/office/drawing/2014/main" id="{3A5267FB-81BA-E9DE-F268-F7BBD61B00A0}"/>
              </a:ext>
            </a:extLst>
          </p:cNvPr>
          <p:cNvPicPr>
            <a:picLocks noChangeAspect="1"/>
          </p:cNvPicPr>
          <p:nvPr/>
        </p:nvPicPr>
        <p:blipFill>
          <a:blip r:embed="rId3"/>
          <a:stretch>
            <a:fillRect/>
          </a:stretch>
        </p:blipFill>
        <p:spPr>
          <a:xfrm>
            <a:off x="0" y="-7366"/>
            <a:ext cx="1327075" cy="813816"/>
          </a:xfrm>
          <a:prstGeom prst="rect">
            <a:avLst/>
          </a:prstGeom>
        </p:spPr>
      </p:pic>
      <p:pic>
        <p:nvPicPr>
          <p:cNvPr id="4" name="Picture 3" descr="A group of black and orange icons">
            <a:extLst>
              <a:ext uri="{FF2B5EF4-FFF2-40B4-BE49-F238E27FC236}">
                <a16:creationId xmlns:a16="http://schemas.microsoft.com/office/drawing/2014/main" id="{95BD0632-519F-1891-186C-929E954E7B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273" y="232441"/>
            <a:ext cx="4296747" cy="6393117"/>
          </a:xfrm>
          <a:prstGeom prst="rect">
            <a:avLst/>
          </a:prstGeom>
        </p:spPr>
      </p:pic>
    </p:spTree>
    <p:extLst>
      <p:ext uri="{BB962C8B-B14F-4D97-AF65-F5344CB8AC3E}">
        <p14:creationId xmlns:p14="http://schemas.microsoft.com/office/powerpoint/2010/main" val="1372745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7D477F-CCAA-C1F4-072F-511725362C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8E743B-B017-A5FF-4453-03D00F2D7569}"/>
              </a:ext>
            </a:extLst>
          </p:cNvPr>
          <p:cNvSpPr>
            <a:spLocks noGrp="1"/>
          </p:cNvSpPr>
          <p:nvPr>
            <p:ph type="title"/>
          </p:nvPr>
        </p:nvSpPr>
        <p:spPr>
          <a:xfrm>
            <a:off x="657519" y="1067963"/>
            <a:ext cx="2591866" cy="1616203"/>
          </a:xfrm>
        </p:spPr>
        <p:txBody>
          <a:bodyPr anchor="b">
            <a:normAutofit/>
          </a:bodyPr>
          <a:lstStyle/>
          <a:p>
            <a:pPr>
              <a:defRPr sz="4000" b="1">
                <a:solidFill>
                  <a:srgbClr val="00B050"/>
                </a:solidFill>
              </a:defRPr>
            </a:pPr>
            <a:r>
              <a:rPr lang="en-US" sz="3600" dirty="0">
                <a:solidFill>
                  <a:schemeClr val="accent1"/>
                </a:solidFill>
                <a:latin typeface="Signature"/>
                <a:ea typeface="Signature"/>
                <a:cs typeface="Signature"/>
                <a:sym typeface="Signature"/>
              </a:rPr>
              <a:t>When did it all begin?</a:t>
            </a:r>
            <a:br>
              <a:rPr lang="en-US" sz="3600" dirty="0">
                <a:latin typeface="Signature"/>
                <a:ea typeface="Signature"/>
                <a:cs typeface="Signature"/>
                <a:sym typeface="Signature"/>
              </a:rPr>
            </a:br>
            <a:endParaRPr lang="en-US" sz="3600" dirty="0"/>
          </a:p>
        </p:txBody>
      </p:sp>
      <p:sp>
        <p:nvSpPr>
          <p:cNvPr id="3" name="Content Placeholder 2">
            <a:extLst>
              <a:ext uri="{FF2B5EF4-FFF2-40B4-BE49-F238E27FC236}">
                <a16:creationId xmlns:a16="http://schemas.microsoft.com/office/drawing/2014/main" id="{A78BF9B7-AE50-2985-E15F-24CB38C3107A}"/>
              </a:ext>
            </a:extLst>
          </p:cNvPr>
          <p:cNvSpPr>
            <a:spLocks noGrp="1"/>
          </p:cNvSpPr>
          <p:nvPr>
            <p:ph idx="1"/>
          </p:nvPr>
        </p:nvSpPr>
        <p:spPr>
          <a:xfrm>
            <a:off x="657519" y="2533476"/>
            <a:ext cx="2591866" cy="3447832"/>
          </a:xfrm>
        </p:spPr>
        <p:txBody>
          <a:bodyPr anchor="t">
            <a:normAutofit/>
          </a:bodyPr>
          <a:lstStyle/>
          <a:p>
            <a:pPr marL="0" indent="0">
              <a:buNone/>
            </a:pPr>
            <a:r>
              <a:rPr lang="en-US" sz="2000" dirty="0">
                <a:solidFill>
                  <a:srgbClr val="000000"/>
                </a:solidFill>
                <a:effectLst/>
                <a:latin typeface="Calibri" panose="020F0502020204030204" pitchFamily="34" charset="0"/>
              </a:rPr>
              <a:t>You might know famous teams, athletes, and the rules well, but do you know when, where, and how it all started?</a:t>
            </a:r>
            <a:endParaRPr lang="en-US" sz="1700" dirty="0"/>
          </a:p>
        </p:txBody>
      </p:sp>
      <p:pic>
        <p:nvPicPr>
          <p:cNvPr id="7" name="Picture 6" descr="A group of colorful rings&#10;&#10;AI-generated content may be incorrect.">
            <a:extLst>
              <a:ext uri="{FF2B5EF4-FFF2-40B4-BE49-F238E27FC236}">
                <a16:creationId xmlns:a16="http://schemas.microsoft.com/office/drawing/2014/main" id="{EB9F7AD4-D170-C585-39C7-67FC95EC4C5C}"/>
              </a:ext>
            </a:extLst>
          </p:cNvPr>
          <p:cNvPicPr>
            <a:picLocks noChangeAspect="1"/>
          </p:cNvPicPr>
          <p:nvPr/>
        </p:nvPicPr>
        <p:blipFill>
          <a:blip r:embed="rId3"/>
          <a:stretch>
            <a:fillRect/>
          </a:stretch>
        </p:blipFill>
        <p:spPr>
          <a:xfrm>
            <a:off x="3740754" y="1964328"/>
            <a:ext cx="4792009" cy="2938653"/>
          </a:xfrm>
          <a:prstGeom prst="rect">
            <a:avLst/>
          </a:prstGeom>
        </p:spPr>
      </p:pic>
      <p:pic>
        <p:nvPicPr>
          <p:cNvPr id="4" name="Picture 3" descr="A group of colorful rings&#10;&#10;AI-generated content may be incorrect.">
            <a:extLst>
              <a:ext uri="{FF2B5EF4-FFF2-40B4-BE49-F238E27FC236}">
                <a16:creationId xmlns:a16="http://schemas.microsoft.com/office/drawing/2014/main" id="{F9159125-BBFD-05AE-4179-091E3A98BDCF}"/>
              </a:ext>
            </a:extLst>
          </p:cNvPr>
          <p:cNvPicPr>
            <a:picLocks noChangeAspect="1"/>
          </p:cNvPicPr>
          <p:nvPr/>
        </p:nvPicPr>
        <p:blipFill>
          <a:blip r:embed="rId3"/>
          <a:stretch>
            <a:fillRect/>
          </a:stretch>
        </p:blipFill>
        <p:spPr>
          <a:xfrm>
            <a:off x="1" y="1"/>
            <a:ext cx="1530220" cy="938392"/>
          </a:xfrm>
          <a:prstGeom prst="rect">
            <a:avLst/>
          </a:prstGeom>
        </p:spPr>
      </p:pic>
    </p:spTree>
    <p:extLst>
      <p:ext uri="{BB962C8B-B14F-4D97-AF65-F5344CB8AC3E}">
        <p14:creationId xmlns:p14="http://schemas.microsoft.com/office/powerpoint/2010/main" val="106537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E72EEF-ADEC-D4A7-ED3E-85C6F5393C9C}"/>
            </a:ext>
          </a:extLst>
        </p:cNvPr>
        <p:cNvGrpSpPr/>
        <p:nvPr/>
      </p:nvGrpSpPr>
      <p:grpSpPr>
        <a:xfrm>
          <a:off x="0" y="0"/>
          <a:ext cx="0" cy="0"/>
          <a:chOff x="0" y="0"/>
          <a:chExt cx="0" cy="0"/>
        </a:xfrm>
      </p:grpSpPr>
      <p:sp>
        <p:nvSpPr>
          <p:cNvPr id="8" name="Oval 7">
            <a:extLst>
              <a:ext uri="{FF2B5EF4-FFF2-40B4-BE49-F238E27FC236}">
                <a16:creationId xmlns:a16="http://schemas.microsoft.com/office/drawing/2014/main" id="{A46AAAC3-6F47-D157-5CF5-AFDE8671F538}"/>
              </a:ext>
            </a:extLst>
          </p:cNvPr>
          <p:cNvSpPr/>
          <p:nvPr/>
        </p:nvSpPr>
        <p:spPr>
          <a:xfrm>
            <a:off x="727788" y="674204"/>
            <a:ext cx="3303037" cy="2003096"/>
          </a:xfrm>
          <a:prstGeom prst="ellipse">
            <a:avLst/>
          </a:prstGeom>
          <a:solidFill>
            <a:schemeClr val="bg1"/>
          </a:solidFill>
          <a:ln w="5715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0AC957-8B79-D238-1FAC-01BF5F752D92}"/>
              </a:ext>
            </a:extLst>
          </p:cNvPr>
          <p:cNvSpPr>
            <a:spLocks noGrp="1"/>
          </p:cNvSpPr>
          <p:nvPr>
            <p:ph type="title"/>
          </p:nvPr>
        </p:nvSpPr>
        <p:spPr>
          <a:xfrm>
            <a:off x="575712" y="1488020"/>
            <a:ext cx="3427077" cy="1283991"/>
          </a:xfrm>
        </p:spPr>
        <p:txBody>
          <a:bodyPr>
            <a:normAutofit fontScale="90000"/>
          </a:bodyPr>
          <a:lstStyle/>
          <a:p>
            <a:pPr algn="ctr">
              <a:lnSpc>
                <a:spcPts val="5880"/>
              </a:lnSpc>
            </a:pPr>
            <a:r>
              <a:rPr lang="en-US" sz="4400" b="1" dirty="0">
                <a:solidFill>
                  <a:srgbClr val="C64F34"/>
                </a:solidFill>
                <a:latin typeface="+mn-lt"/>
                <a:ea typeface="Beautifully Delicious Sans Heavy"/>
                <a:cs typeface="Beautifully Delicious Sans Heavy"/>
                <a:sym typeface="Beautifully Delicious Sans Heavy"/>
              </a:rPr>
              <a:t>  </a:t>
            </a:r>
            <a:r>
              <a:rPr lang="en-US" sz="4400" b="1" dirty="0">
                <a:solidFill>
                  <a:srgbClr val="00B050"/>
                </a:solidFill>
                <a:latin typeface="+mn-lt"/>
                <a:ea typeface="Beautifully Delicious Sans Heavy"/>
                <a:cs typeface="Beautifully Delicious Sans Heavy"/>
                <a:sym typeface="Beautifully Delicious Sans Heavy"/>
              </a:rPr>
              <a:t>3,000 YEARS AGO</a:t>
            </a:r>
            <a:br>
              <a:rPr lang="en-US" sz="3200" b="1" dirty="0">
                <a:solidFill>
                  <a:srgbClr val="C64F34"/>
                </a:solidFill>
                <a:latin typeface="Beautifully Delicious Sans Heavy"/>
                <a:ea typeface="Beautifully Delicious Sans Heavy"/>
                <a:cs typeface="Beautifully Delicious Sans Heavy"/>
                <a:sym typeface="Beautifully Delicious Sans Heavy"/>
              </a:rPr>
            </a:br>
            <a:endParaRPr lang="en-US" sz="3000" dirty="0">
              <a:solidFill>
                <a:srgbClr val="FFC000"/>
              </a:solidFill>
            </a:endParaRPr>
          </a:p>
        </p:txBody>
      </p:sp>
      <p:sp>
        <p:nvSpPr>
          <p:cNvPr id="3" name="Content Placeholder 2">
            <a:extLst>
              <a:ext uri="{FF2B5EF4-FFF2-40B4-BE49-F238E27FC236}">
                <a16:creationId xmlns:a16="http://schemas.microsoft.com/office/drawing/2014/main" id="{1440D398-D75A-8B08-BA61-06A5541C0DD4}"/>
              </a:ext>
            </a:extLst>
          </p:cNvPr>
          <p:cNvSpPr>
            <a:spLocks noGrp="1"/>
          </p:cNvSpPr>
          <p:nvPr>
            <p:ph idx="1"/>
          </p:nvPr>
        </p:nvSpPr>
        <p:spPr>
          <a:xfrm>
            <a:off x="575712" y="2563143"/>
            <a:ext cx="3602726" cy="3045693"/>
          </a:xfrm>
        </p:spPr>
        <p:txBody>
          <a:bodyPr anchor="ctr">
            <a:noAutofit/>
          </a:bodyPr>
          <a:lstStyle/>
          <a:p>
            <a:pPr marL="0" indent="0">
              <a:buNone/>
            </a:pPr>
            <a:r>
              <a:rPr lang="en-US" sz="2000" dirty="0">
                <a:solidFill>
                  <a:srgbClr val="000000"/>
                </a:solidFill>
                <a:effectLst/>
                <a:latin typeface="Calibri" panose="020F0502020204030204" pitchFamily="34" charset="0"/>
              </a:rPr>
              <a:t>Athletic activities were less focused on competition and more on </a:t>
            </a:r>
            <a:r>
              <a:rPr lang="en-US" sz="2000" b="1" dirty="0">
                <a:solidFill>
                  <a:srgbClr val="000000"/>
                </a:solidFill>
                <a:effectLst/>
                <a:latin typeface="Calibri" panose="020F0502020204030204" pitchFamily="34" charset="0"/>
              </a:rPr>
              <a:t>training and readiness for warfare</a:t>
            </a:r>
            <a:r>
              <a:rPr lang="en-US" sz="2000" dirty="0">
                <a:solidFill>
                  <a:srgbClr val="000000"/>
                </a:solidFill>
                <a:effectLst/>
                <a:latin typeface="Calibri" panose="020F0502020204030204" pitchFamily="34" charset="0"/>
              </a:rPr>
              <a:t>. Consequently, many of the earliest sports centered around skills like spear throwing, stone throwing, and individual combat practice.</a:t>
            </a:r>
            <a:endParaRPr lang="en-US" sz="1500"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2152CB67-8D1A-A0E3-5EA7-1BFD15A5FC40}"/>
              </a:ext>
            </a:extLst>
          </p:cNvPr>
          <p:cNvPicPr>
            <a:picLocks noChangeAspect="1"/>
          </p:cNvPicPr>
          <p:nvPr/>
        </p:nvPicPr>
        <p:blipFill>
          <a:blip r:embed="rId3"/>
          <a:stretch>
            <a:fillRect/>
          </a:stretch>
        </p:blipFill>
        <p:spPr>
          <a:xfrm>
            <a:off x="0" y="-7366"/>
            <a:ext cx="1327075" cy="813816"/>
          </a:xfrm>
          <a:prstGeom prst="rect">
            <a:avLst/>
          </a:prstGeom>
        </p:spPr>
      </p:pic>
      <p:sp>
        <p:nvSpPr>
          <p:cNvPr id="4" name="Freeform 2">
            <a:extLst>
              <a:ext uri="{FF2B5EF4-FFF2-40B4-BE49-F238E27FC236}">
                <a16:creationId xmlns:a16="http://schemas.microsoft.com/office/drawing/2014/main" id="{C1F251E3-04AB-4A07-EBFE-0D0526CDF0DD}"/>
              </a:ext>
            </a:extLst>
          </p:cNvPr>
          <p:cNvSpPr/>
          <p:nvPr/>
        </p:nvSpPr>
        <p:spPr>
          <a:xfrm>
            <a:off x="4665307" y="498687"/>
            <a:ext cx="4381500" cy="5855460"/>
          </a:xfrm>
          <a:custGeom>
            <a:avLst/>
            <a:gdLst/>
            <a:ahLst/>
            <a:cxnLst/>
            <a:rect l="l" t="t" r="r" b="b"/>
            <a:pathLst>
              <a:path w="9786299" h="7277750">
                <a:moveTo>
                  <a:pt x="0" y="0"/>
                </a:moveTo>
                <a:lnTo>
                  <a:pt x="9786299" y="0"/>
                </a:lnTo>
                <a:lnTo>
                  <a:pt x="9786299" y="7277750"/>
                </a:lnTo>
                <a:lnTo>
                  <a:pt x="0" y="7277750"/>
                </a:lnTo>
                <a:lnTo>
                  <a:pt x="0" y="0"/>
                </a:lnTo>
                <a:close/>
              </a:path>
            </a:pathLst>
          </a:custGeom>
          <a:blipFill>
            <a:blip r:embed="rId4"/>
            <a:stretch>
              <a:fillRect l="-5775" r="-5775"/>
            </a:stretch>
          </a:blipFill>
        </p:spPr>
        <p:txBody>
          <a:bodyPr/>
          <a:lstStyle/>
          <a:p>
            <a:endParaRPr lang="en-US"/>
          </a:p>
        </p:txBody>
      </p:sp>
    </p:spTree>
    <p:extLst>
      <p:ext uri="{BB962C8B-B14F-4D97-AF65-F5344CB8AC3E}">
        <p14:creationId xmlns:p14="http://schemas.microsoft.com/office/powerpoint/2010/main" val="3319862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E6CFC-933D-9405-6929-7DA8DF9E3F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F9C9F6-BE38-B71D-A03D-28D1F4C9BDE0}"/>
              </a:ext>
            </a:extLst>
          </p:cNvPr>
          <p:cNvSpPr>
            <a:spLocks noGrp="1"/>
          </p:cNvSpPr>
          <p:nvPr>
            <p:ph type="title"/>
          </p:nvPr>
        </p:nvSpPr>
        <p:spPr>
          <a:xfrm>
            <a:off x="-114710" y="2636002"/>
            <a:ext cx="3427077" cy="1283991"/>
          </a:xfrm>
        </p:spPr>
        <p:txBody>
          <a:bodyPr>
            <a:normAutofit fontScale="90000"/>
          </a:bodyPr>
          <a:lstStyle/>
          <a:p>
            <a:pPr algn="ctr">
              <a:defRPr sz="4000" b="1">
                <a:solidFill>
                  <a:srgbClr val="00B050"/>
                </a:solidFill>
              </a:defRPr>
            </a:pPr>
            <a:r>
              <a:rPr lang="en-US" sz="4400" dirty="0">
                <a:solidFill>
                  <a:srgbClr val="FFC000"/>
                </a:solidFill>
              </a:rPr>
              <a:t>Thanks to the Ancient Greeks</a:t>
            </a:r>
          </a:p>
        </p:txBody>
      </p:sp>
      <p:sp>
        <p:nvSpPr>
          <p:cNvPr id="3" name="Content Placeholder 2">
            <a:extLst>
              <a:ext uri="{FF2B5EF4-FFF2-40B4-BE49-F238E27FC236}">
                <a16:creationId xmlns:a16="http://schemas.microsoft.com/office/drawing/2014/main" id="{AB6C03DC-776F-43C2-2266-0A9FF7ED9936}"/>
              </a:ext>
            </a:extLst>
          </p:cNvPr>
          <p:cNvSpPr>
            <a:spLocks noGrp="1"/>
          </p:cNvSpPr>
          <p:nvPr>
            <p:ph idx="1"/>
          </p:nvPr>
        </p:nvSpPr>
        <p:spPr>
          <a:xfrm>
            <a:off x="5831633" y="1906154"/>
            <a:ext cx="2761861" cy="2978294"/>
          </a:xfrm>
        </p:spPr>
        <p:txBody>
          <a:bodyPr anchor="ctr">
            <a:noAutofit/>
          </a:bodyPr>
          <a:lstStyle/>
          <a:p>
            <a:pPr marL="0" indent="0">
              <a:buNone/>
            </a:pPr>
            <a:r>
              <a:rPr lang="en-US" sz="2000">
                <a:solidFill>
                  <a:srgbClr val="000000"/>
                </a:solidFill>
                <a:effectLst/>
                <a:latin typeface="Calibri" panose="020F0502020204030204" pitchFamily="34" charset="0"/>
              </a:rPr>
              <a:t>Organized sports first appeared worldwide with events like </a:t>
            </a:r>
            <a:r>
              <a:rPr lang="en-US" sz="2000" b="1">
                <a:solidFill>
                  <a:srgbClr val="000000"/>
                </a:solidFill>
                <a:effectLst/>
                <a:latin typeface="Calibri" panose="020F0502020204030204" pitchFamily="34" charset="0"/>
              </a:rPr>
              <a:t>foot and chariot racing, jumping, discus and javelin throwing, and wrestling</a:t>
            </a:r>
            <a:r>
              <a:rPr lang="en-US" sz="2000">
                <a:solidFill>
                  <a:srgbClr val="000000"/>
                </a:solidFill>
                <a:effectLst/>
                <a:latin typeface="Calibri" panose="020F0502020204030204" pitchFamily="34" charset="0"/>
              </a:rPr>
              <a:t> at the first Olympic Games in 776 BC.</a:t>
            </a:r>
            <a:endParaRPr lang="en-US" sz="1500" dirty="0">
              <a:solidFill>
                <a:srgbClr val="000000"/>
              </a:solidFill>
            </a:endParaRPr>
          </a:p>
        </p:txBody>
      </p:sp>
      <p:pic>
        <p:nvPicPr>
          <p:cNvPr id="7" name="Picture 6" descr="A group of colorful rings&#10;&#10;AI-generated content may be incorrect.">
            <a:extLst>
              <a:ext uri="{FF2B5EF4-FFF2-40B4-BE49-F238E27FC236}">
                <a16:creationId xmlns:a16="http://schemas.microsoft.com/office/drawing/2014/main" id="{EA9129D6-D83F-12A4-00BE-117F68A467BF}"/>
              </a:ext>
            </a:extLst>
          </p:cNvPr>
          <p:cNvPicPr>
            <a:picLocks noChangeAspect="1"/>
          </p:cNvPicPr>
          <p:nvPr/>
        </p:nvPicPr>
        <p:blipFill>
          <a:blip r:embed="rId3"/>
          <a:stretch>
            <a:fillRect/>
          </a:stretch>
        </p:blipFill>
        <p:spPr>
          <a:xfrm>
            <a:off x="0" y="-7366"/>
            <a:ext cx="1327075" cy="813816"/>
          </a:xfrm>
          <a:prstGeom prst="rect">
            <a:avLst/>
          </a:prstGeom>
        </p:spPr>
      </p:pic>
      <p:grpSp>
        <p:nvGrpSpPr>
          <p:cNvPr id="4" name="Group 2">
            <a:extLst>
              <a:ext uri="{FF2B5EF4-FFF2-40B4-BE49-F238E27FC236}">
                <a16:creationId xmlns:a16="http://schemas.microsoft.com/office/drawing/2014/main" id="{CEAC22FD-AED8-CD25-2BBB-F1EBDCDCAC23}"/>
              </a:ext>
            </a:extLst>
          </p:cNvPr>
          <p:cNvGrpSpPr/>
          <p:nvPr/>
        </p:nvGrpSpPr>
        <p:grpSpPr>
          <a:xfrm>
            <a:off x="3211974" y="1838754"/>
            <a:ext cx="2384150" cy="3045693"/>
            <a:chOff x="0" y="0"/>
            <a:chExt cx="6432629" cy="8959527"/>
          </a:xfrm>
        </p:grpSpPr>
        <p:pic>
          <p:nvPicPr>
            <p:cNvPr id="6" name="Picture 3">
              <a:extLst>
                <a:ext uri="{FF2B5EF4-FFF2-40B4-BE49-F238E27FC236}">
                  <a16:creationId xmlns:a16="http://schemas.microsoft.com/office/drawing/2014/main" id="{4F6AA4D5-47BA-A294-C76B-87A291140ECA}"/>
                </a:ext>
              </a:extLst>
            </p:cNvPr>
            <p:cNvPicPr>
              <a:picLocks noChangeAspect="1"/>
            </p:cNvPicPr>
            <p:nvPr/>
          </p:nvPicPr>
          <p:blipFill>
            <a:blip r:embed="rId4"/>
            <a:srcRect l="25963" r="25963"/>
            <a:stretch>
              <a:fillRect/>
            </a:stretch>
          </p:blipFill>
          <p:spPr>
            <a:xfrm>
              <a:off x="0" y="0"/>
              <a:ext cx="6432629" cy="8959527"/>
            </a:xfrm>
            <a:prstGeom prst="rect">
              <a:avLst/>
            </a:prstGeom>
          </p:spPr>
        </p:pic>
      </p:grpSp>
    </p:spTree>
    <p:extLst>
      <p:ext uri="{BB962C8B-B14F-4D97-AF65-F5344CB8AC3E}">
        <p14:creationId xmlns:p14="http://schemas.microsoft.com/office/powerpoint/2010/main" val="2510586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FF48AA-9EAA-1BAF-A7A1-E6BED8424C41}"/>
            </a:ext>
          </a:extLst>
        </p:cNvPr>
        <p:cNvGrpSpPr/>
        <p:nvPr/>
      </p:nvGrpSpPr>
      <p:grpSpPr>
        <a:xfrm>
          <a:off x="0" y="0"/>
          <a:ext cx="0" cy="0"/>
          <a:chOff x="0" y="0"/>
          <a:chExt cx="0" cy="0"/>
        </a:xfrm>
      </p:grpSpPr>
      <p:sp>
        <p:nvSpPr>
          <p:cNvPr id="4" name="Freeform 2">
            <a:extLst>
              <a:ext uri="{FF2B5EF4-FFF2-40B4-BE49-F238E27FC236}">
                <a16:creationId xmlns:a16="http://schemas.microsoft.com/office/drawing/2014/main" id="{9097EC94-B8DB-DCEA-EA5B-11B99AEADE1D}"/>
              </a:ext>
            </a:extLst>
          </p:cNvPr>
          <p:cNvSpPr/>
          <p:nvPr/>
        </p:nvSpPr>
        <p:spPr>
          <a:xfrm>
            <a:off x="0" y="0"/>
            <a:ext cx="9144000" cy="6865366"/>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77" b="-9277"/>
            </a:stretch>
          </a:blipFill>
        </p:spPr>
        <p:txBody>
          <a:bodyPr/>
          <a:lstStyle/>
          <a:p>
            <a:endParaRPr lang="en-US"/>
          </a:p>
        </p:txBody>
      </p:sp>
      <p:sp>
        <p:nvSpPr>
          <p:cNvPr id="2" name="Title 1">
            <a:extLst>
              <a:ext uri="{FF2B5EF4-FFF2-40B4-BE49-F238E27FC236}">
                <a16:creationId xmlns:a16="http://schemas.microsoft.com/office/drawing/2014/main" id="{B96CFEA0-CACB-8404-71CA-76AC8494E003}"/>
              </a:ext>
            </a:extLst>
          </p:cNvPr>
          <p:cNvSpPr>
            <a:spLocks noGrp="1"/>
          </p:cNvSpPr>
          <p:nvPr>
            <p:ph type="title"/>
          </p:nvPr>
        </p:nvSpPr>
        <p:spPr>
          <a:xfrm>
            <a:off x="998376" y="2567971"/>
            <a:ext cx="7959012" cy="1283991"/>
          </a:xfrm>
        </p:spPr>
        <p:txBody>
          <a:bodyPr>
            <a:normAutofit/>
          </a:bodyPr>
          <a:lstStyle/>
          <a:p>
            <a:pPr>
              <a:defRPr sz="4000" b="1">
                <a:solidFill>
                  <a:srgbClr val="00B050"/>
                </a:solidFill>
              </a:defRPr>
            </a:pPr>
            <a:r>
              <a:rPr lang="en-US" sz="4400" dirty="0">
                <a:solidFill>
                  <a:schemeClr val="bg1"/>
                </a:solidFill>
              </a:rPr>
              <a:t>It was All Fun &amp; Games, Until..</a:t>
            </a:r>
          </a:p>
        </p:txBody>
      </p:sp>
      <p:pic>
        <p:nvPicPr>
          <p:cNvPr id="7" name="Picture 6" descr="A group of colorful rings&#10;&#10;AI-generated content may be incorrect.">
            <a:extLst>
              <a:ext uri="{FF2B5EF4-FFF2-40B4-BE49-F238E27FC236}">
                <a16:creationId xmlns:a16="http://schemas.microsoft.com/office/drawing/2014/main" id="{A62ACE42-150F-9F67-0248-0D9B40843F2E}"/>
              </a:ext>
            </a:extLst>
          </p:cNvPr>
          <p:cNvPicPr>
            <a:picLocks noChangeAspect="1"/>
          </p:cNvPicPr>
          <p:nvPr/>
        </p:nvPicPr>
        <p:blipFill>
          <a:blip r:embed="rId4"/>
          <a:stretch>
            <a:fillRect/>
          </a:stretch>
        </p:blipFill>
        <p:spPr>
          <a:xfrm>
            <a:off x="0" y="-7366"/>
            <a:ext cx="1327075" cy="813816"/>
          </a:xfrm>
          <a:prstGeom prst="rect">
            <a:avLst/>
          </a:prstGeom>
        </p:spPr>
      </p:pic>
    </p:spTree>
    <p:extLst>
      <p:ext uri="{BB962C8B-B14F-4D97-AF65-F5344CB8AC3E}">
        <p14:creationId xmlns:p14="http://schemas.microsoft.com/office/powerpoint/2010/main" val="3010607536"/>
      </p:ext>
    </p:extLst>
  </p:cSld>
  <p:clrMapOvr>
    <a:masterClrMapping/>
  </p:clrMapOvr>
</p:sld>
</file>

<file path=ppt/theme/theme1.xml><?xml version="1.0" encoding="utf-8"?>
<a:theme xmlns:a="http://schemas.openxmlformats.org/drawingml/2006/main" name="SlideEgg_700105-Olympic Themes For PowerPoint">
  <a:themeElements>
    <a:clrScheme name="Custom 940">
      <a:dk1>
        <a:sysClr val="windowText" lastClr="000000"/>
      </a:dk1>
      <a:lt1>
        <a:sysClr val="window" lastClr="FFFFFF"/>
      </a:lt1>
      <a:dk2>
        <a:srgbClr val="0E2841"/>
      </a:dk2>
      <a:lt2>
        <a:srgbClr val="E8E8E8"/>
      </a:lt2>
      <a:accent1>
        <a:srgbClr val="FFE42E"/>
      </a:accent1>
      <a:accent2>
        <a:srgbClr val="FF0000"/>
      </a:accent2>
      <a:accent3>
        <a:srgbClr val="207900"/>
      </a:accent3>
      <a:accent4>
        <a:srgbClr val="1D325B"/>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SlideEgg_700105-Olympic Themes For PowerPoint</Template>
  <TotalTime>40194</TotalTime>
  <Words>1170</Words>
  <Application>Microsoft Office PowerPoint</Application>
  <PresentationFormat>On-screen Show (4:3)</PresentationFormat>
  <Paragraphs>83</Paragraphs>
  <Slides>31</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Aptos</vt:lpstr>
      <vt:lpstr>Aptos Display</vt:lpstr>
      <vt:lpstr>Arial</vt:lpstr>
      <vt:lpstr>Beautifully Delicious Sans Heavy</vt:lpstr>
      <vt:lpstr>Calibri</vt:lpstr>
      <vt:lpstr>Calibri Light</vt:lpstr>
      <vt:lpstr>Signature</vt:lpstr>
      <vt:lpstr>SlideEgg_700105-Olympic Themes For PowerPoint</vt:lpstr>
      <vt:lpstr>Olympic Evolution: Athletes, Nations &amp; Performance Trends (1896–2024)  Ali Raza | DAPT10 </vt:lpstr>
      <vt:lpstr>The Problem</vt:lpstr>
      <vt:lpstr>Objectives </vt:lpstr>
      <vt:lpstr>The Audience </vt:lpstr>
      <vt:lpstr> </vt:lpstr>
      <vt:lpstr>When did it all begin? </vt:lpstr>
      <vt:lpstr>  3,000 YEARS AGO </vt:lpstr>
      <vt:lpstr>Thanks to the Ancient Greeks</vt:lpstr>
      <vt:lpstr>It was All Fun &amp; Games, Until..</vt:lpstr>
      <vt:lpstr>The Beginning.</vt:lpstr>
      <vt:lpstr> Some interesting facts and records</vt:lpstr>
      <vt:lpstr> Some interesting facts and records</vt:lpstr>
      <vt:lpstr>The data indicates that the age group with the highest success rate ranges from 20 to 30 years, with 25 years being the peak age for performance.  </vt:lpstr>
      <vt:lpstr>These sports have seen athletes achieve the greatest success when they reach their prime age of 25.</vt:lpstr>
      <vt:lpstr>This chart illustrates the correlation between athletes’ height and success, highlighting that 180 cm is the most common height among top performers.  </vt:lpstr>
      <vt:lpstr>This chart illustrates the sports that achieve the highest success rates at the optimal height of 180 cm.  </vt:lpstr>
      <vt:lpstr>This chart shows that 70 kgs is the most frequent weight among successful athletes.</vt:lpstr>
      <vt:lpstr>This chart illustrates the sport with the highest success rate within the most successful weight category, specifically 70 kg.</vt:lpstr>
      <vt:lpstr>The United States leads with over 5,000 medals, followed by Russia, Germany—which is closing the gap—and then Britain and France.</vt:lpstr>
      <vt:lpstr>This chart displays the sports in which the top five countries have excelled the most.</vt:lpstr>
      <vt:lpstr>The USA leads in total medals, followed by Russia and Germany, with Germany earning more bronze medals than Russia.</vt:lpstr>
      <vt:lpstr>The USA has clearly produced the most athletes over time. This map also shows that a country's athlete numbers don't always correlate with its population size. </vt:lpstr>
      <vt:lpstr>The average GDPs of the top 5 countries from 1960 to 2017 show that Olympic success is not strongly linked to a country’s GDP.</vt:lpstr>
      <vt:lpstr>Athletics is the most popular sport worldwide and tops the medal count, followed by swimming, rowing, gymnastics, and ice hockey. </vt:lpstr>
      <vt:lpstr>The graph illustrates a yearly rise in countries participating in the Olympics, notably after the Winter Games began, boosting diversity.  </vt:lpstr>
      <vt:lpstr>This  graph depicts a steady growth in the number of sports over time.  </vt:lpstr>
      <vt:lpstr>The graph shows female participation started low, rose steadily from the 1950s, and is now almost equal to male participation. </vt:lpstr>
      <vt:lpstr>This graph shows the success of males versus females over time.</vt:lpstr>
      <vt:lpstr>Future Of the Games</vt:lpstr>
      <vt:lpstr>MORE SPORTS CAME TO EXISTENCE! </vt:lpstr>
      <vt:lpstr>Hope we all learned today.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Ali Raza</dc:creator>
  <cp:keywords/>
  <dc:description>generated using python-pptx</dc:description>
  <cp:lastModifiedBy>Ali Raza</cp:lastModifiedBy>
  <cp:revision>21</cp:revision>
  <dcterms:created xsi:type="dcterms:W3CDTF">2013-01-27T09:14:16Z</dcterms:created>
  <dcterms:modified xsi:type="dcterms:W3CDTF">2025-11-24T17:43:41Z</dcterms:modified>
  <cp:category/>
</cp:coreProperties>
</file>

<file path=docProps/thumbnail.jpeg>
</file>